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271" r:id="rId2"/>
    <p:sldId id="587" r:id="rId3"/>
    <p:sldId id="569" r:id="rId4"/>
    <p:sldId id="571" r:id="rId5"/>
    <p:sldId id="585" r:id="rId6"/>
    <p:sldId id="323" r:id="rId7"/>
    <p:sldId id="529" r:id="rId8"/>
    <p:sldId id="355" r:id="rId9"/>
    <p:sldId id="479" r:id="rId10"/>
    <p:sldId id="461" r:id="rId11"/>
    <p:sldId id="527" r:id="rId12"/>
    <p:sldId id="559" r:id="rId13"/>
    <p:sldId id="458" r:id="rId14"/>
    <p:sldId id="486" r:id="rId15"/>
    <p:sldId id="584" r:id="rId16"/>
    <p:sldId id="595" r:id="rId17"/>
    <p:sldId id="594" r:id="rId18"/>
    <p:sldId id="596" r:id="rId19"/>
    <p:sldId id="590" r:id="rId20"/>
    <p:sldId id="475" r:id="rId21"/>
    <p:sldId id="552" r:id="rId22"/>
    <p:sldId id="550" r:id="rId23"/>
    <p:sldId id="476" r:id="rId24"/>
    <p:sldId id="530" r:id="rId25"/>
    <p:sldId id="532" r:id="rId26"/>
    <p:sldId id="482" r:id="rId27"/>
    <p:sldId id="540" r:id="rId28"/>
    <p:sldId id="480" r:id="rId29"/>
    <p:sldId id="624" r:id="rId30"/>
    <p:sldId id="406" r:id="rId31"/>
    <p:sldId id="408" r:id="rId32"/>
    <p:sldId id="534" r:id="rId33"/>
    <p:sldId id="558" r:id="rId34"/>
    <p:sldId id="462" r:id="rId35"/>
    <p:sldId id="455" r:id="rId36"/>
    <p:sldId id="420" r:id="rId37"/>
    <p:sldId id="463" r:id="rId38"/>
    <p:sldId id="442" r:id="rId39"/>
    <p:sldId id="546" r:id="rId40"/>
    <p:sldId id="446" r:id="rId41"/>
    <p:sldId id="545" r:id="rId42"/>
    <p:sldId id="551" r:id="rId43"/>
    <p:sldId id="536" r:id="rId44"/>
    <p:sldId id="518" r:id="rId45"/>
    <p:sldId id="521" r:id="rId46"/>
    <p:sldId id="517" r:id="rId47"/>
    <p:sldId id="541" r:id="rId48"/>
    <p:sldId id="481" r:id="rId49"/>
    <p:sldId id="599" r:id="rId50"/>
    <p:sldId id="575" r:id="rId51"/>
    <p:sldId id="576" r:id="rId52"/>
    <p:sldId id="577" r:id="rId53"/>
    <p:sldId id="578" r:id="rId54"/>
    <p:sldId id="557" r:id="rId55"/>
    <p:sldId id="553" r:id="rId56"/>
    <p:sldId id="602" r:id="rId57"/>
    <p:sldId id="601" r:id="rId58"/>
    <p:sldId id="603" r:id="rId59"/>
    <p:sldId id="604" r:id="rId60"/>
    <p:sldId id="600" r:id="rId61"/>
    <p:sldId id="626" r:id="rId62"/>
    <p:sldId id="582" r:id="rId63"/>
    <p:sldId id="581" r:id="rId64"/>
    <p:sldId id="579" r:id="rId65"/>
    <p:sldId id="627" r:id="rId66"/>
    <p:sldId id="605" r:id="rId67"/>
    <p:sldId id="556" r:id="rId68"/>
    <p:sldId id="625" r:id="rId69"/>
    <p:sldId id="426" r:id="rId70"/>
    <p:sldId id="618" r:id="rId71"/>
    <p:sldId id="607" r:id="rId72"/>
    <p:sldId id="591" r:id="rId73"/>
    <p:sldId id="622" r:id="rId74"/>
    <p:sldId id="593" r:id="rId75"/>
    <p:sldId id="592" r:id="rId76"/>
    <p:sldId id="598" r:id="rId77"/>
    <p:sldId id="609" r:id="rId78"/>
    <p:sldId id="613" r:id="rId79"/>
    <p:sldId id="614" r:id="rId80"/>
    <p:sldId id="615" r:id="rId81"/>
    <p:sldId id="623" r:id="rId82"/>
    <p:sldId id="611" r:id="rId83"/>
    <p:sldId id="620" r:id="rId84"/>
    <p:sldId id="621" r:id="rId85"/>
    <p:sldId id="566" r:id="rId86"/>
    <p:sldId id="572" r:id="rId8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7030A0"/>
    <a:srgbClr val="669900"/>
    <a:srgbClr val="99CC00"/>
    <a:srgbClr val="FF7C80"/>
    <a:srgbClr val="99009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702" autoAdjust="0"/>
    <p:restoredTop sz="79200" autoAdjust="0"/>
  </p:normalViewPr>
  <p:slideViewPr>
    <p:cSldViewPr>
      <p:cViewPr>
        <p:scale>
          <a:sx n="94" d="100"/>
          <a:sy n="94" d="100"/>
        </p:scale>
        <p:origin x="-2040" y="-7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varScale="1">
        <p:scale>
          <a:sx n="82" d="100"/>
          <a:sy n="82" d="100"/>
        </p:scale>
        <p:origin x="-3936" y="-84"/>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1"/>
            <a:ext cx="2945659" cy="496411"/>
          </a:xfrm>
          <a:prstGeom prst="rect">
            <a:avLst/>
          </a:prstGeom>
        </p:spPr>
        <p:txBody>
          <a:bodyPr vert="horz" lIns="91440" tIns="45720" rIns="91440" bIns="45720" rtlCol="0"/>
          <a:lstStyle>
            <a:lvl1pPr algn="r">
              <a:defRPr sz="1200"/>
            </a:lvl1pPr>
          </a:lstStyle>
          <a:p>
            <a:fld id="{2FC1AA40-E5D2-4646-A1D9-2186915503FD}" type="datetimeFigureOut">
              <a:rPr lang="en-US" smtClean="0"/>
              <a:pPr/>
              <a:t>5/21/2018</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C8E7489-CFB6-4902-B705-AF29814E2430}" type="slidenum">
              <a:rPr lang="en-US" smtClean="0"/>
              <a:pPr/>
              <a:t>‹#›</a:t>
            </a:fld>
            <a:endParaRPr lang="en-US" dirty="0"/>
          </a:p>
        </p:txBody>
      </p:sp>
    </p:spTree>
    <p:extLst>
      <p:ext uri="{BB962C8B-B14F-4D97-AF65-F5344CB8AC3E}">
        <p14:creationId xmlns:p14="http://schemas.microsoft.com/office/powerpoint/2010/main" val="1619783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0C05AD8B-0517-44AA-B78D-EDC641BA8548}" type="datetimeFigureOut">
              <a:rPr lang="en-US" smtClean="0"/>
              <a:pPr/>
              <a:t>5/21/2018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9"/>
            <a:ext cx="5438140" cy="4467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1CC4136-BC0C-4EBA-A2B7-2CB7B339A719}" type="slidenum">
              <a:rPr lang="en-US" smtClean="0"/>
              <a:pPr/>
              <a:t>‹#›</a:t>
            </a:fld>
            <a:endParaRPr lang="en-US" dirty="0"/>
          </a:p>
        </p:txBody>
      </p:sp>
    </p:spTree>
    <p:extLst>
      <p:ext uri="{BB962C8B-B14F-4D97-AF65-F5344CB8AC3E}">
        <p14:creationId xmlns:p14="http://schemas.microsoft.com/office/powerpoint/2010/main" val="300465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To be customised to your own needs</a:t>
            </a:r>
          </a:p>
          <a:p>
            <a:endParaRPr lang="en-AU" dirty="0"/>
          </a:p>
          <a:p>
            <a:r>
              <a:rPr lang="en-AU" dirty="0"/>
              <a:t>This training presentation has been developed to support the introduction and use of the Greater Shepparton Child and Family Vulnerability Guide. The guide aims to assist practitioners to better identify, </a:t>
            </a:r>
            <a:r>
              <a:rPr lang="en-AU" baseline="0" dirty="0"/>
              <a:t>record and adapt practice in accordance with their professional knowledge and understanding of contextual vulnerability and protective factors. </a:t>
            </a:r>
          </a:p>
          <a:p>
            <a:r>
              <a:rPr lang="en-AU" baseline="0" dirty="0"/>
              <a:t>Also remembering we also have our own vulnerabilities and protective factors that shape who we are and how we work. </a:t>
            </a:r>
          </a:p>
          <a:p>
            <a:r>
              <a:rPr lang="en-AU" dirty="0"/>
              <a:t>Intros    Brief warm up exercise if required </a:t>
            </a:r>
            <a:endParaRPr lang="en-US" dirty="0"/>
          </a:p>
        </p:txBody>
      </p:sp>
      <p:sp>
        <p:nvSpPr>
          <p:cNvPr id="4" name="Slide Number Placeholder 3"/>
          <p:cNvSpPr>
            <a:spLocks noGrp="1"/>
          </p:cNvSpPr>
          <p:nvPr>
            <p:ph type="sldNum" sz="quarter" idx="10"/>
          </p:nvPr>
        </p:nvSpPr>
        <p:spPr/>
        <p:txBody>
          <a:bodyPr/>
          <a:lstStyle/>
          <a:p>
            <a:fld id="{74EF1025-4C00-42D5-AA8F-54EAE5B1D7A9}" type="slidenum">
              <a:rPr lang="en-US" smtClean="0"/>
              <a:pPr/>
              <a:t>1</a:t>
            </a:fld>
            <a:endParaRPr lang="en-US" dirty="0"/>
          </a:p>
        </p:txBody>
      </p:sp>
    </p:spTree>
    <p:extLst>
      <p:ext uri="{BB962C8B-B14F-4D97-AF65-F5344CB8AC3E}">
        <p14:creationId xmlns:p14="http://schemas.microsoft.com/office/powerpoint/2010/main" val="234080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Two versions – one for kinder and one for Maternal &amp; Child Health Service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Stress that it is a shared learning  journey – we all bring our learning and experience to this workshop.</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10</a:t>
            </a:fld>
            <a:endParaRPr lang="en-US" dirty="0"/>
          </a:p>
        </p:txBody>
      </p:sp>
    </p:spTree>
    <p:extLst>
      <p:ext uri="{BB962C8B-B14F-4D97-AF65-F5344CB8AC3E}">
        <p14:creationId xmlns:p14="http://schemas.microsoft.com/office/powerpoint/2010/main" val="136606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It was originally developed to promote a shared understanding of vulnerability and inform customising of the Xpedite (MCH client data system) alert fields to better record vulnerability factors.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11</a:t>
            </a:fld>
            <a:endParaRPr lang="en-US" dirty="0"/>
          </a:p>
        </p:txBody>
      </p:sp>
    </p:spTree>
    <p:extLst>
      <p:ext uri="{BB962C8B-B14F-4D97-AF65-F5344CB8AC3E}">
        <p14:creationId xmlns:p14="http://schemas.microsoft.com/office/powerpoint/2010/main" val="2251903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The workshop today is based on these Tool Kit resources, together with new thinking that has emerged since the Toolkit was first launched in March 2015</a:t>
            </a:r>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12</a:t>
            </a:fld>
            <a:endParaRPr lang="en-US" dirty="0"/>
          </a:p>
        </p:txBody>
      </p:sp>
    </p:spTree>
    <p:extLst>
      <p:ext uri="{BB962C8B-B14F-4D97-AF65-F5344CB8AC3E}">
        <p14:creationId xmlns:p14="http://schemas.microsoft.com/office/powerpoint/2010/main" val="3572596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selection of these elements is based on the literature review </a:t>
            </a:r>
            <a:r>
              <a:rPr lang="en-AU" dirty="0" err="1"/>
              <a:t>unsdertaken</a:t>
            </a:r>
            <a:r>
              <a:rPr lang="en-AU" dirty="0"/>
              <a:t> in 2012 – see the Greater Shepparton Best Start </a:t>
            </a:r>
            <a:r>
              <a:rPr lang="en-AU" i="1" dirty="0"/>
              <a:t>Child</a:t>
            </a:r>
            <a:r>
              <a:rPr lang="en-AU" i="1" baseline="0" dirty="0"/>
              <a:t> and Family Vulnerability Report 2012</a:t>
            </a:r>
            <a:endParaRPr lang="en-US" i="1"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13</a:t>
            </a:fld>
            <a:endParaRPr lang="en-US" dirty="0"/>
          </a:p>
        </p:txBody>
      </p:sp>
    </p:spTree>
    <p:extLst>
      <p:ext uri="{BB962C8B-B14F-4D97-AF65-F5344CB8AC3E}">
        <p14:creationId xmlns:p14="http://schemas.microsoft.com/office/powerpoint/2010/main" val="1881476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a:t>
            </a:r>
            <a:r>
              <a:rPr lang="en-AU" baseline="0" dirty="0"/>
              <a:t> as is </a:t>
            </a:r>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14</a:t>
            </a:fld>
            <a:endParaRPr lang="en-US" dirty="0"/>
          </a:p>
        </p:txBody>
      </p:sp>
    </p:spTree>
    <p:extLst>
      <p:ext uri="{BB962C8B-B14F-4D97-AF65-F5344CB8AC3E}">
        <p14:creationId xmlns:p14="http://schemas.microsoft.com/office/powerpoint/2010/main" val="1881476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15</a:t>
            </a:fld>
            <a:endParaRPr lang="en-US" dirty="0"/>
          </a:p>
        </p:txBody>
      </p:sp>
    </p:spTree>
    <p:extLst>
      <p:ext uri="{BB962C8B-B14F-4D97-AF65-F5344CB8AC3E}">
        <p14:creationId xmlns:p14="http://schemas.microsoft.com/office/powerpoint/2010/main" val="163505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16</a:t>
            </a:fld>
            <a:endParaRPr lang="en-US" dirty="0"/>
          </a:p>
        </p:txBody>
      </p:sp>
    </p:spTree>
    <p:extLst>
      <p:ext uri="{BB962C8B-B14F-4D97-AF65-F5344CB8AC3E}">
        <p14:creationId xmlns:p14="http://schemas.microsoft.com/office/powerpoint/2010/main" val="219633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i="0" dirty="0"/>
              <a:t>Action 2: This is not a required rating scale that needs to be recorded. It is purely for reference/reflection.   </a:t>
            </a:r>
            <a:endParaRPr lang="en-US" sz="1000" i="0"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17</a:t>
            </a:fld>
            <a:endParaRPr lang="en-US" dirty="0"/>
          </a:p>
        </p:txBody>
      </p:sp>
    </p:spTree>
    <p:extLst>
      <p:ext uri="{BB962C8B-B14F-4D97-AF65-F5344CB8AC3E}">
        <p14:creationId xmlns:p14="http://schemas.microsoft.com/office/powerpoint/2010/main" val="1335704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18</a:t>
            </a:fld>
            <a:endParaRPr lang="en-US" dirty="0"/>
          </a:p>
        </p:txBody>
      </p:sp>
    </p:spTree>
    <p:extLst>
      <p:ext uri="{BB962C8B-B14F-4D97-AF65-F5344CB8AC3E}">
        <p14:creationId xmlns:p14="http://schemas.microsoft.com/office/powerpoint/2010/main" val="560089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 Indicative Reasons listed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19</a:t>
            </a:fld>
            <a:endParaRPr lang="en-US" dirty="0"/>
          </a:p>
        </p:txBody>
      </p:sp>
    </p:spTree>
    <p:extLst>
      <p:ext uri="{BB962C8B-B14F-4D97-AF65-F5344CB8AC3E}">
        <p14:creationId xmlns:p14="http://schemas.microsoft.com/office/powerpoint/2010/main" val="163505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Welcome and introductions if training</a:t>
            </a:r>
            <a:r>
              <a:rPr lang="en-AU" baseline="0" dirty="0"/>
              <a:t> being run for broader audience than one MCH service. N</a:t>
            </a:r>
            <a:r>
              <a:rPr lang="en-AU" dirty="0"/>
              <a:t>ame/locality/large or small team/what do you hope to get from the session?</a:t>
            </a:r>
            <a:endParaRPr lang="en-US" dirty="0"/>
          </a:p>
        </p:txBody>
      </p:sp>
      <p:sp>
        <p:nvSpPr>
          <p:cNvPr id="4" name="Slide Number Placeholder 3"/>
          <p:cNvSpPr>
            <a:spLocks noGrp="1"/>
          </p:cNvSpPr>
          <p:nvPr>
            <p:ph type="sldNum" sz="quarter" idx="10"/>
          </p:nvPr>
        </p:nvSpPr>
        <p:spPr/>
        <p:txBody>
          <a:bodyPr/>
          <a:lstStyle/>
          <a:p>
            <a:fld id="{69446351-D8AE-4898-8664-B1A3A64A86DA}" type="slidenum">
              <a:rPr lang="en-US" smtClean="0"/>
              <a:pPr/>
              <a:t>2</a:t>
            </a:fld>
            <a:endParaRPr lang="en-US" dirty="0"/>
          </a:p>
        </p:txBody>
      </p:sp>
    </p:spTree>
    <p:extLst>
      <p:ext uri="{BB962C8B-B14F-4D97-AF65-F5344CB8AC3E}">
        <p14:creationId xmlns:p14="http://schemas.microsoft.com/office/powerpoint/2010/main" val="727859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Aligns to above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20</a:t>
            </a:fld>
            <a:endParaRPr lang="en-US" dirty="0"/>
          </a:p>
        </p:txBody>
      </p:sp>
    </p:spTree>
    <p:extLst>
      <p:ext uri="{BB962C8B-B14F-4D97-AF65-F5344CB8AC3E}">
        <p14:creationId xmlns:p14="http://schemas.microsoft.com/office/powerpoint/2010/main" val="145779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21</a:t>
            </a:fld>
            <a:endParaRPr lang="en-US" dirty="0"/>
          </a:p>
        </p:txBody>
      </p:sp>
    </p:spTree>
    <p:extLst>
      <p:ext uri="{BB962C8B-B14F-4D97-AF65-F5344CB8AC3E}">
        <p14:creationId xmlns:p14="http://schemas.microsoft.com/office/powerpoint/2010/main" val="557894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as is</a:t>
            </a:r>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22</a:t>
            </a:fld>
            <a:endParaRPr lang="en-US" dirty="0"/>
          </a:p>
        </p:txBody>
      </p:sp>
    </p:spTree>
    <p:extLst>
      <p:ext uri="{BB962C8B-B14F-4D97-AF65-F5344CB8AC3E}">
        <p14:creationId xmlns:p14="http://schemas.microsoft.com/office/powerpoint/2010/main" val="2276454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Discuss how this work relating to better identifying and responding to child and family vulnerability closely aligns to the new Best Start Priority Indicator 1 and Optional Indicator relating to child/family friendly services.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23</a:t>
            </a:fld>
            <a:endParaRPr lang="en-US" dirty="0"/>
          </a:p>
        </p:txBody>
      </p:sp>
    </p:spTree>
    <p:extLst>
      <p:ext uri="{BB962C8B-B14F-4D97-AF65-F5344CB8AC3E}">
        <p14:creationId xmlns:p14="http://schemas.microsoft.com/office/powerpoint/2010/main" val="2136850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Read as is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24</a:t>
            </a:fld>
            <a:endParaRPr lang="en-US" dirty="0"/>
          </a:p>
        </p:txBody>
      </p:sp>
    </p:spTree>
    <p:extLst>
      <p:ext uri="{BB962C8B-B14F-4D97-AF65-F5344CB8AC3E}">
        <p14:creationId xmlns:p14="http://schemas.microsoft.com/office/powerpoint/2010/main" val="1658776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25</a:t>
            </a:fld>
            <a:endParaRPr lang="en-US" dirty="0"/>
          </a:p>
        </p:txBody>
      </p:sp>
    </p:spTree>
    <p:extLst>
      <p:ext uri="{BB962C8B-B14F-4D97-AF65-F5344CB8AC3E}">
        <p14:creationId xmlns:p14="http://schemas.microsoft.com/office/powerpoint/2010/main" val="120806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am looking for an updated quote Sue </a:t>
            </a:r>
          </a:p>
          <a:p>
            <a:r>
              <a:rPr lang="en-AU" dirty="0"/>
              <a:t>Read as is – quote from one of the Greater Shepparton evaluation activities </a:t>
            </a:r>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26</a:t>
            </a:fld>
            <a:endParaRPr lang="en-US" dirty="0"/>
          </a:p>
        </p:txBody>
      </p:sp>
    </p:spTree>
    <p:extLst>
      <p:ext uri="{BB962C8B-B14F-4D97-AF65-F5344CB8AC3E}">
        <p14:creationId xmlns:p14="http://schemas.microsoft.com/office/powerpoint/2010/main" val="992051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27</a:t>
            </a:fld>
            <a:endParaRPr lang="en-US" dirty="0"/>
          </a:p>
        </p:txBody>
      </p:sp>
    </p:spTree>
    <p:extLst>
      <p:ext uri="{BB962C8B-B14F-4D97-AF65-F5344CB8AC3E}">
        <p14:creationId xmlns:p14="http://schemas.microsoft.com/office/powerpoint/2010/main" val="4176332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section will look briefly at some of the theoretical aspects of vulnerability and protective factors, family complexity, impacts of vulnerability on early brain development/cumulative harm, and trauma informed practice.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28</a:t>
            </a:fld>
            <a:endParaRPr lang="en-US" dirty="0"/>
          </a:p>
        </p:txBody>
      </p:sp>
    </p:spTree>
    <p:extLst>
      <p:ext uri="{BB962C8B-B14F-4D97-AF65-F5344CB8AC3E}">
        <p14:creationId xmlns:p14="http://schemas.microsoft.com/office/powerpoint/2010/main" val="2233246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29</a:t>
            </a:fld>
            <a:endParaRPr lang="en-US" dirty="0"/>
          </a:p>
        </p:txBody>
      </p:sp>
    </p:spTree>
    <p:extLst>
      <p:ext uri="{BB962C8B-B14F-4D97-AF65-F5344CB8AC3E}">
        <p14:creationId xmlns:p14="http://schemas.microsoft.com/office/powerpoint/2010/main" val="21037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as is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3</a:t>
            </a:fld>
            <a:endParaRPr lang="en-US" dirty="0"/>
          </a:p>
        </p:txBody>
      </p:sp>
    </p:spTree>
    <p:extLst>
      <p:ext uri="{BB962C8B-B14F-4D97-AF65-F5344CB8AC3E}">
        <p14:creationId xmlns:p14="http://schemas.microsoft.com/office/powerpoint/2010/main" val="856816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Read as is</a:t>
            </a:r>
            <a:endParaRPr lang="en-US"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30</a:t>
            </a:fld>
            <a:endParaRPr lang="en-US" dirty="0"/>
          </a:p>
        </p:txBody>
      </p:sp>
    </p:spTree>
    <p:extLst>
      <p:ext uri="{BB962C8B-B14F-4D97-AF65-F5344CB8AC3E}">
        <p14:creationId xmlns:p14="http://schemas.microsoft.com/office/powerpoint/2010/main" val="1084195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1 : capable of being physically or emotionally wounded. 2 : open to attack or damage : assailable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2. able to be easily physically, emotionally, or mentally hurt, influenced, or attacked: </a:t>
            </a:r>
            <a:endParaRPr lang="en-US" dirty="0"/>
          </a:p>
          <a:p>
            <a:r>
              <a:rPr lang="en-AU" dirty="0"/>
              <a:t>3. In need of care and protection because of exposure to risk </a:t>
            </a:r>
            <a:endParaRPr lang="en-US" dirty="0"/>
          </a:p>
        </p:txBody>
      </p:sp>
      <p:sp>
        <p:nvSpPr>
          <p:cNvPr id="4" name="Slide Number Placeholder 3"/>
          <p:cNvSpPr>
            <a:spLocks noGrp="1"/>
          </p:cNvSpPr>
          <p:nvPr>
            <p:ph type="sldNum" sz="quarter" idx="10"/>
          </p:nvPr>
        </p:nvSpPr>
        <p:spPr/>
        <p:txBody>
          <a:bodyPr/>
          <a:lstStyle/>
          <a:p>
            <a:fld id="{69446351-D8AE-4898-8664-B1A3A64A86D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2000"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hopefully demonstrates how aspects of preceding theory is reflected in the Child and Family Vulnerability Guide.  </a:t>
            </a:r>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33</a:t>
            </a:fld>
            <a:endParaRPr lang="en-US" dirty="0"/>
          </a:p>
        </p:txBody>
      </p:sp>
    </p:spTree>
    <p:extLst>
      <p:ext uri="{BB962C8B-B14F-4D97-AF65-F5344CB8AC3E}">
        <p14:creationId xmlns:p14="http://schemas.microsoft.com/office/powerpoint/2010/main" val="684510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Read as is</a:t>
            </a:r>
            <a:endParaRPr lang="en-US"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34</a:t>
            </a:fld>
            <a:endParaRPr lang="en-US" dirty="0"/>
          </a:p>
        </p:txBody>
      </p:sp>
    </p:spTree>
    <p:extLst>
      <p:ext uri="{BB962C8B-B14F-4D97-AF65-F5344CB8AC3E}">
        <p14:creationId xmlns:p14="http://schemas.microsoft.com/office/powerpoint/2010/main" val="258622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Read as is</a:t>
            </a:r>
            <a:endParaRPr lang="en-US"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35</a:t>
            </a:fld>
            <a:endParaRPr lang="en-US" dirty="0"/>
          </a:p>
        </p:txBody>
      </p:sp>
    </p:spTree>
    <p:extLst>
      <p:ext uri="{BB962C8B-B14F-4D97-AF65-F5344CB8AC3E}">
        <p14:creationId xmlns:p14="http://schemas.microsoft.com/office/powerpoint/2010/main" val="3258878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activity is to initiate discussion with staff in relation to the dimensions of child and family vulnerability.</a:t>
            </a:r>
            <a:r>
              <a:rPr lang="en-US" baseline="0" dirty="0"/>
              <a:t> </a:t>
            </a:r>
          </a:p>
          <a:p>
            <a:endParaRPr lang="en-US" dirty="0"/>
          </a:p>
          <a:p>
            <a:r>
              <a:rPr lang="en-US" baseline="0" dirty="0"/>
              <a:t>If conducting training with a group of staff prepare for this activity by having 2 sheets of butchers paper each with one of above questions as heading. </a:t>
            </a:r>
            <a:endParaRPr lang="en-US" dirty="0"/>
          </a:p>
        </p:txBody>
      </p:sp>
      <p:sp>
        <p:nvSpPr>
          <p:cNvPr id="4" name="Slide Number Placeholder 3"/>
          <p:cNvSpPr>
            <a:spLocks noGrp="1"/>
          </p:cNvSpPr>
          <p:nvPr>
            <p:ph type="sldNum" sz="quarter" idx="10"/>
          </p:nvPr>
        </p:nvSpPr>
        <p:spPr/>
        <p:txBody>
          <a:bodyPr/>
          <a:lstStyle/>
          <a:p>
            <a:fld id="{69446351-D8AE-4898-8664-B1A3A64A86D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Read</a:t>
            </a:r>
            <a:r>
              <a:rPr lang="en-AU" baseline="0" dirty="0"/>
              <a:t> as is</a:t>
            </a:r>
            <a:endParaRPr lang="en-US"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37</a:t>
            </a:fld>
            <a:endParaRPr lang="en-US" dirty="0"/>
          </a:p>
        </p:txBody>
      </p:sp>
    </p:spTree>
    <p:extLst>
      <p:ext uri="{BB962C8B-B14F-4D97-AF65-F5344CB8AC3E}">
        <p14:creationId xmlns:p14="http://schemas.microsoft.com/office/powerpoint/2010/main" val="335704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Read as is</a:t>
            </a:r>
            <a:endParaRPr lang="en-US"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38</a:t>
            </a:fld>
            <a:endParaRPr lang="en-US" dirty="0"/>
          </a:p>
        </p:txBody>
      </p:sp>
    </p:spTree>
    <p:extLst>
      <p:ext uri="{BB962C8B-B14F-4D97-AF65-F5344CB8AC3E}">
        <p14:creationId xmlns:p14="http://schemas.microsoft.com/office/powerpoint/2010/main" val="3329074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a:t>
            </a:r>
            <a:r>
              <a:rPr lang="en-AU" baseline="0" dirty="0"/>
              <a:t> as is</a:t>
            </a:r>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39</a:t>
            </a:fld>
            <a:endParaRPr lang="en-US" dirty="0"/>
          </a:p>
        </p:txBody>
      </p:sp>
    </p:spTree>
    <p:extLst>
      <p:ext uri="{BB962C8B-B14F-4D97-AF65-F5344CB8AC3E}">
        <p14:creationId xmlns:p14="http://schemas.microsoft.com/office/powerpoint/2010/main" val="36610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4</a:t>
            </a:fld>
            <a:endParaRPr lang="en-US" dirty="0"/>
          </a:p>
        </p:txBody>
      </p:sp>
    </p:spTree>
    <p:extLst>
      <p:ext uri="{BB962C8B-B14F-4D97-AF65-F5344CB8AC3E}">
        <p14:creationId xmlns:p14="http://schemas.microsoft.com/office/powerpoint/2010/main" val="3745365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Read</a:t>
            </a:r>
            <a:r>
              <a:rPr lang="en-AU" baseline="0" dirty="0"/>
              <a:t> as is</a:t>
            </a:r>
            <a:endParaRPr lang="en-US"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40</a:t>
            </a:fld>
            <a:endParaRPr lang="en-US" dirty="0"/>
          </a:p>
        </p:txBody>
      </p:sp>
    </p:spTree>
    <p:extLst>
      <p:ext uri="{BB962C8B-B14F-4D97-AF65-F5344CB8AC3E}">
        <p14:creationId xmlns:p14="http://schemas.microsoft.com/office/powerpoint/2010/main" val="4246372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Read</a:t>
            </a:r>
            <a:r>
              <a:rPr lang="en-AU" baseline="0" dirty="0"/>
              <a:t> as is</a:t>
            </a:r>
            <a:endParaRPr lang="en-US"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41</a:t>
            </a:fld>
            <a:endParaRPr lang="en-US" dirty="0"/>
          </a:p>
        </p:txBody>
      </p:sp>
    </p:spTree>
    <p:extLst>
      <p:ext uri="{BB962C8B-B14F-4D97-AF65-F5344CB8AC3E}">
        <p14:creationId xmlns:p14="http://schemas.microsoft.com/office/powerpoint/2010/main" val="4246372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Read</a:t>
            </a:r>
            <a:r>
              <a:rPr lang="en-AU" baseline="0" dirty="0"/>
              <a:t> as is</a:t>
            </a:r>
            <a:endParaRPr lang="en-US"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42</a:t>
            </a:fld>
            <a:endParaRPr lang="en-US" dirty="0"/>
          </a:p>
        </p:txBody>
      </p:sp>
    </p:spTree>
    <p:extLst>
      <p:ext uri="{BB962C8B-B14F-4D97-AF65-F5344CB8AC3E}">
        <p14:creationId xmlns:p14="http://schemas.microsoft.com/office/powerpoint/2010/main" val="4229235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should reflect some of the factors that have come out in previous discussion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43</a:t>
            </a:fld>
            <a:endParaRPr lang="en-US" dirty="0"/>
          </a:p>
        </p:txBody>
      </p:sp>
    </p:spTree>
    <p:extLst>
      <p:ext uri="{BB962C8B-B14F-4D97-AF65-F5344CB8AC3E}">
        <p14:creationId xmlns:p14="http://schemas.microsoft.com/office/powerpoint/2010/main" val="909467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Working in</a:t>
            </a:r>
            <a:r>
              <a:rPr lang="en-AU" baseline="0" dirty="0"/>
              <a:t> context of vulnerability and disadvantage i</a:t>
            </a:r>
            <a:r>
              <a:rPr lang="en-AU" dirty="0"/>
              <a:t>s challenging but highly rewarding</a:t>
            </a:r>
            <a:r>
              <a:rPr lang="en-AU" baseline="0" dirty="0"/>
              <a:t> when early years staff assist families to improve situational issues/improve child wellbeing. </a:t>
            </a:r>
            <a:r>
              <a:rPr lang="en-AU" dirty="0"/>
              <a:t>Work in pairs. Think about positive outcomes achieved in last 4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Activity to consider some positive practice outcomes the nurses have experienced in last 4 weeks. Allow 15 mins including discussion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44</a:t>
            </a:fld>
            <a:endParaRPr lang="en-US" dirty="0"/>
          </a:p>
        </p:txBody>
      </p:sp>
    </p:spTree>
    <p:extLst>
      <p:ext uri="{BB962C8B-B14F-4D97-AF65-F5344CB8AC3E}">
        <p14:creationId xmlns:p14="http://schemas.microsoft.com/office/powerpoint/2010/main" val="1157099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rPr>
              <a:t>Read as is</a:t>
            </a:r>
            <a:endParaRPr lang="en-AU"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45</a:t>
            </a:fld>
            <a:endParaRPr lang="en-US" dirty="0"/>
          </a:p>
        </p:txBody>
      </p:sp>
    </p:spTree>
    <p:extLst>
      <p:ext uri="{BB962C8B-B14F-4D97-AF65-F5344CB8AC3E}">
        <p14:creationId xmlns:p14="http://schemas.microsoft.com/office/powerpoint/2010/main" val="909467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5700" cy="3724275"/>
          </a:xfrm>
        </p:spPr>
      </p:sp>
      <p:sp>
        <p:nvSpPr>
          <p:cNvPr id="3" name="Notes Placeholder 2"/>
          <p:cNvSpPr>
            <a:spLocks noGrp="1"/>
          </p:cNvSpPr>
          <p:nvPr>
            <p:ph type="body" idx="1"/>
          </p:nvPr>
        </p:nvSpPr>
        <p:spPr/>
        <p:txBody>
          <a:bodyPr/>
          <a:lstStyle/>
          <a:p>
            <a:r>
              <a:rPr lang="en-AU" dirty="0"/>
              <a:t>Therefore what makes a difference- visual summary check </a:t>
            </a:r>
          </a:p>
        </p:txBody>
      </p:sp>
      <p:sp>
        <p:nvSpPr>
          <p:cNvPr id="4" name="Slide Number Placeholder 3"/>
          <p:cNvSpPr>
            <a:spLocks noGrp="1"/>
          </p:cNvSpPr>
          <p:nvPr>
            <p:ph type="sldNum" sz="quarter" idx="10"/>
          </p:nvPr>
        </p:nvSpPr>
        <p:spPr/>
        <p:txBody>
          <a:bodyPr/>
          <a:lstStyle/>
          <a:p>
            <a:pPr>
              <a:defRPr/>
            </a:pPr>
            <a:fld id="{8CFDCAD1-54C4-495B-9DDD-E88CE02CD026}" type="slidenum">
              <a:rPr lang="en-US" smtClean="0"/>
              <a:pPr>
                <a:defRPr/>
              </a:pPr>
              <a:t>46</a:t>
            </a:fld>
            <a:endParaRPr lang="en-US" dirty="0"/>
          </a:p>
        </p:txBody>
      </p:sp>
    </p:spTree>
    <p:extLst>
      <p:ext uri="{BB962C8B-B14F-4D97-AF65-F5344CB8AC3E}">
        <p14:creationId xmlns:p14="http://schemas.microsoft.com/office/powerpoint/2010/main" val="1741087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C1CC4136-BC0C-4EBA-A2B7-2CB7B339A719}" type="slidenum">
              <a:rPr lang="en-US" smtClean="0"/>
              <a:pPr/>
              <a:t>47</a:t>
            </a:fld>
            <a:endParaRPr lang="en-US" dirty="0"/>
          </a:p>
        </p:txBody>
      </p:sp>
    </p:spTree>
    <p:extLst>
      <p:ext uri="{BB962C8B-B14F-4D97-AF65-F5344CB8AC3E}">
        <p14:creationId xmlns:p14="http://schemas.microsoft.com/office/powerpoint/2010/main" val="1332951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presents a number of learning activities and processes for getting the most benefit out of the use of the Vulnerability Guide</a:t>
            </a:r>
          </a:p>
        </p:txBody>
      </p:sp>
      <p:sp>
        <p:nvSpPr>
          <p:cNvPr id="4" name="Slide Number Placeholder 3"/>
          <p:cNvSpPr>
            <a:spLocks noGrp="1"/>
          </p:cNvSpPr>
          <p:nvPr>
            <p:ph type="sldNum" sz="quarter" idx="10"/>
          </p:nvPr>
        </p:nvSpPr>
        <p:spPr/>
        <p:txBody>
          <a:bodyPr/>
          <a:lstStyle/>
          <a:p>
            <a:fld id="{C1CC4136-BC0C-4EBA-A2B7-2CB7B339A719}" type="slidenum">
              <a:rPr lang="en-US" smtClean="0"/>
              <a:pPr/>
              <a:t>48</a:t>
            </a:fld>
            <a:endParaRPr lang="en-US" dirty="0"/>
          </a:p>
        </p:txBody>
      </p:sp>
    </p:spTree>
    <p:extLst>
      <p:ext uri="{BB962C8B-B14F-4D97-AF65-F5344CB8AC3E}">
        <p14:creationId xmlns:p14="http://schemas.microsoft.com/office/powerpoint/2010/main" val="2233246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Vulnerability Guide is one aspect. The capacity to improve systems to better identify and support children and families experiencing vulnerability is contingent on a range of</a:t>
            </a:r>
            <a:r>
              <a:rPr lang="en-AU" baseline="0" dirty="0"/>
              <a:t> activities </a:t>
            </a:r>
            <a:endParaRPr lang="en-US"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50</a:t>
            </a:fld>
            <a:endParaRPr lang="en-US" dirty="0"/>
          </a:p>
        </p:txBody>
      </p:sp>
    </p:spTree>
    <p:extLst>
      <p:ext uri="{BB962C8B-B14F-4D97-AF65-F5344CB8AC3E}">
        <p14:creationId xmlns:p14="http://schemas.microsoft.com/office/powerpoint/2010/main" val="2787683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5</a:t>
            </a:fld>
            <a:endParaRPr lang="en-US" dirty="0"/>
          </a:p>
        </p:txBody>
      </p:sp>
    </p:spTree>
    <p:extLst>
      <p:ext uri="{BB962C8B-B14F-4D97-AF65-F5344CB8AC3E}">
        <p14:creationId xmlns:p14="http://schemas.microsoft.com/office/powerpoint/2010/main" val="418237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5700" cy="3724275"/>
          </a:xfrm>
        </p:spPr>
      </p:sp>
      <p:sp>
        <p:nvSpPr>
          <p:cNvPr id="3" name="Notes Placeholder 2"/>
          <p:cNvSpPr>
            <a:spLocks noGrp="1"/>
          </p:cNvSpPr>
          <p:nvPr>
            <p:ph type="body" idx="1"/>
          </p:nvPr>
        </p:nvSpPr>
        <p:spPr/>
        <p:txBody>
          <a:bodyPr/>
          <a:lstStyle/>
          <a:p>
            <a:r>
              <a:rPr lang="en-US" dirty="0"/>
              <a:t>Decide what local AEDC information is most useful to use on this slide and adjust size of  sections to This AEDC configuration has been used to highlight the developmentally vulnerable %’s.</a:t>
            </a:r>
          </a:p>
        </p:txBody>
      </p:sp>
      <p:sp>
        <p:nvSpPr>
          <p:cNvPr id="4" name="Slide Number Placeholder 3"/>
          <p:cNvSpPr>
            <a:spLocks noGrp="1"/>
          </p:cNvSpPr>
          <p:nvPr>
            <p:ph type="sldNum" sz="quarter" idx="10"/>
          </p:nvPr>
        </p:nvSpPr>
        <p:spPr/>
        <p:txBody>
          <a:bodyPr/>
          <a:lstStyle/>
          <a:p>
            <a:pPr>
              <a:defRPr/>
            </a:pPr>
            <a:fld id="{8CFDCAD1-54C4-495B-9DDD-E88CE02CD026}" type="slidenum">
              <a:rPr lang="en-US" smtClean="0"/>
              <a:pPr>
                <a:defRPr/>
              </a:pPr>
              <a:t>51</a:t>
            </a:fld>
            <a:endParaRPr lang="en-US" dirty="0"/>
          </a:p>
        </p:txBody>
      </p:sp>
    </p:spTree>
    <p:extLst>
      <p:ext uri="{BB962C8B-B14F-4D97-AF65-F5344CB8AC3E}">
        <p14:creationId xmlns:p14="http://schemas.microsoft.com/office/powerpoint/2010/main" val="1720409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 use this slide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52</a:t>
            </a:fld>
            <a:endParaRPr lang="en-US" dirty="0"/>
          </a:p>
        </p:txBody>
      </p:sp>
    </p:spTree>
    <p:extLst>
      <p:ext uri="{BB962C8B-B14F-4D97-AF65-F5344CB8AC3E}">
        <p14:creationId xmlns:p14="http://schemas.microsoft.com/office/powerpoint/2010/main" val="5308647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activity is to initiate discussion with staff in relation to the dimensions of child and family vulnerability.</a:t>
            </a:r>
            <a:r>
              <a:rPr lang="en-US" baseline="0" dirty="0"/>
              <a:t> </a:t>
            </a:r>
          </a:p>
          <a:p>
            <a:endParaRPr lang="en-US" dirty="0"/>
          </a:p>
          <a:p>
            <a:r>
              <a:rPr lang="en-US" baseline="0" dirty="0"/>
              <a:t>Prepare for this activity by having 2 sheets of butchers paper each with one of above questions as heading. </a:t>
            </a:r>
            <a:endParaRPr lang="en-US" dirty="0"/>
          </a:p>
        </p:txBody>
      </p:sp>
      <p:sp>
        <p:nvSpPr>
          <p:cNvPr id="4" name="Slide Number Placeholder 3"/>
          <p:cNvSpPr>
            <a:spLocks noGrp="1"/>
          </p:cNvSpPr>
          <p:nvPr>
            <p:ph type="sldNum" sz="quarter" idx="10"/>
          </p:nvPr>
        </p:nvSpPr>
        <p:spPr/>
        <p:txBody>
          <a:bodyPr/>
          <a:lstStyle/>
          <a:p>
            <a:fld id="{69446351-D8AE-4898-8664-B1A3A64A86DA}" type="slidenum">
              <a:rPr lang="en-US" smtClean="0"/>
              <a:pPr/>
              <a:t>53</a:t>
            </a:fld>
            <a:endParaRPr lang="en-US" dirty="0"/>
          </a:p>
        </p:txBody>
      </p:sp>
    </p:spTree>
    <p:extLst>
      <p:ext uri="{BB962C8B-B14F-4D97-AF65-F5344CB8AC3E}">
        <p14:creationId xmlns:p14="http://schemas.microsoft.com/office/powerpoint/2010/main" val="1374203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First step to support, resource, encourage, empower families is relationship building</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54</a:t>
            </a:fld>
            <a:endParaRPr lang="en-US" dirty="0"/>
          </a:p>
        </p:txBody>
      </p:sp>
    </p:spTree>
    <p:extLst>
      <p:ext uri="{BB962C8B-B14F-4D97-AF65-F5344CB8AC3E}">
        <p14:creationId xmlns:p14="http://schemas.microsoft.com/office/powerpoint/2010/main" val="15628024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sz="1200" dirty="0"/>
          </a:p>
          <a:p>
            <a:pPr marL="0" indent="0">
              <a:buNone/>
            </a:pPr>
            <a:r>
              <a:rPr lang="en-AU" sz="1200" dirty="0"/>
              <a:t>First step to support, resource, encourage, empower families is relationship building Read as is. Check for alternative definition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55</a:t>
            </a:fld>
            <a:endParaRPr lang="en-US" dirty="0"/>
          </a:p>
        </p:txBody>
      </p:sp>
    </p:spTree>
    <p:extLst>
      <p:ext uri="{BB962C8B-B14F-4D97-AF65-F5344CB8AC3E}">
        <p14:creationId xmlns:p14="http://schemas.microsoft.com/office/powerpoint/2010/main" val="593147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as is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56</a:t>
            </a:fld>
            <a:endParaRPr lang="en-US" dirty="0"/>
          </a:p>
        </p:txBody>
      </p:sp>
    </p:spTree>
    <p:extLst>
      <p:ext uri="{BB962C8B-B14F-4D97-AF65-F5344CB8AC3E}">
        <p14:creationId xmlns:p14="http://schemas.microsoft.com/office/powerpoint/2010/main" val="24680452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57</a:t>
            </a:fld>
            <a:endParaRPr lang="en-US" dirty="0"/>
          </a:p>
        </p:txBody>
      </p:sp>
    </p:spTree>
    <p:extLst>
      <p:ext uri="{BB962C8B-B14F-4D97-AF65-F5344CB8AC3E}">
        <p14:creationId xmlns:p14="http://schemas.microsoft.com/office/powerpoint/2010/main" val="4202757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as is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58</a:t>
            </a:fld>
            <a:endParaRPr lang="en-US" dirty="0"/>
          </a:p>
        </p:txBody>
      </p:sp>
    </p:spTree>
    <p:extLst>
      <p:ext uri="{BB962C8B-B14F-4D97-AF65-F5344CB8AC3E}">
        <p14:creationId xmlns:p14="http://schemas.microsoft.com/office/powerpoint/2010/main" val="29419257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59</a:t>
            </a:fld>
            <a:endParaRPr lang="en-US" dirty="0"/>
          </a:p>
        </p:txBody>
      </p:sp>
    </p:spTree>
    <p:extLst>
      <p:ext uri="{BB962C8B-B14F-4D97-AF65-F5344CB8AC3E}">
        <p14:creationId xmlns:p14="http://schemas.microsoft.com/office/powerpoint/2010/main" val="21719106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Read as is </a:t>
            </a:r>
            <a:endParaRPr lang="en-AU" sz="1200"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60</a:t>
            </a:fld>
            <a:endParaRPr lang="en-US" dirty="0"/>
          </a:p>
        </p:txBody>
      </p:sp>
    </p:spTree>
    <p:extLst>
      <p:ext uri="{BB962C8B-B14F-4D97-AF65-F5344CB8AC3E}">
        <p14:creationId xmlns:p14="http://schemas.microsoft.com/office/powerpoint/2010/main" val="206472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Talk about format of workshop session – built around action learning, some theory, practice reflection and exploration. Acknowledge that the team will be aware of most, if not all, of this theory. BUT it is critically important to keep revisiting it, as this area of work has high stakes – the future wellbeing of our children.</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Describe how the content for this workshop has been developed from the Greater Shepparton Child and Family Vulnerability Tool Kit resources, implementation of the Vulnerability Guide, and  subsequent review and evaluation.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CC4136-BC0C-4EBA-A2B7-2CB7B339A719}" type="slidenum">
              <a:rPr lang="en-US" smtClean="0"/>
              <a:pPr/>
              <a:t>6</a:t>
            </a:fld>
            <a:endParaRPr lang="en-US" dirty="0"/>
          </a:p>
        </p:txBody>
      </p:sp>
    </p:spTree>
    <p:extLst>
      <p:ext uri="{BB962C8B-B14F-4D97-AF65-F5344CB8AC3E}">
        <p14:creationId xmlns:p14="http://schemas.microsoft.com/office/powerpoint/2010/main" val="18862544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Read as is</a:t>
            </a:r>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61</a:t>
            </a:fld>
            <a:endParaRPr lang="en-US" dirty="0"/>
          </a:p>
        </p:txBody>
      </p:sp>
    </p:spTree>
    <p:extLst>
      <p:ext uri="{BB962C8B-B14F-4D97-AF65-F5344CB8AC3E}">
        <p14:creationId xmlns:p14="http://schemas.microsoft.com/office/powerpoint/2010/main" val="1829899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Whilst this resource is now 7 years old it is considered one of the best resources available which is accessible for a broad audience. </a:t>
            </a:r>
            <a:r>
              <a:rPr lang="en-AU" dirty="0"/>
              <a:t>See link for this document on Vulnerability Guide Tool Kit web page on the Greater Shepparton City Council website. </a:t>
            </a:r>
          </a:p>
          <a:p>
            <a:pPr marL="0" indent="0">
              <a:buNone/>
            </a:pPr>
            <a:endParaRPr lang="en-AU" sz="1200" dirty="0"/>
          </a:p>
          <a:p>
            <a:pPr marL="0" indent="0">
              <a:buNone/>
            </a:pPr>
            <a:r>
              <a:rPr lang="en-AU" sz="1200" dirty="0"/>
              <a:t>The first step to be able to support, resource, encourage and empower families is relationship building.</a:t>
            </a:r>
          </a:p>
          <a:p>
            <a:endParaRPr lang="en-AU"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62</a:t>
            </a:fld>
            <a:endParaRPr lang="en-US" dirty="0"/>
          </a:p>
        </p:txBody>
      </p:sp>
    </p:spTree>
    <p:extLst>
      <p:ext uri="{BB962C8B-B14F-4D97-AF65-F5344CB8AC3E}">
        <p14:creationId xmlns:p14="http://schemas.microsoft.com/office/powerpoint/2010/main" val="3063797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sz="1200" dirty="0"/>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63</a:t>
            </a:fld>
            <a:endParaRPr lang="en-US" dirty="0"/>
          </a:p>
        </p:txBody>
      </p:sp>
    </p:spTree>
    <p:extLst>
      <p:ext uri="{BB962C8B-B14F-4D97-AF65-F5344CB8AC3E}">
        <p14:creationId xmlns:p14="http://schemas.microsoft.com/office/powerpoint/2010/main" val="23518796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First step to support, resource, encourage, empower families is relationship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An activity can be introduced to encourage a short reflection by practitioners of their own personal enablers and barriers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indent="0">
              <a:buNone/>
            </a:pPr>
            <a:endParaRPr lang="en-AU" sz="1200"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64</a:t>
            </a:fld>
            <a:endParaRPr lang="en-US" dirty="0"/>
          </a:p>
        </p:txBody>
      </p:sp>
    </p:spTree>
    <p:extLst>
      <p:ext uri="{BB962C8B-B14F-4D97-AF65-F5344CB8AC3E}">
        <p14:creationId xmlns:p14="http://schemas.microsoft.com/office/powerpoint/2010/main" val="19670249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valuable resource which looks at current research relating to the neurobiology of relationships, and key features of effective relationships</a:t>
            </a:r>
          </a:p>
        </p:txBody>
      </p:sp>
      <p:sp>
        <p:nvSpPr>
          <p:cNvPr id="4" name="Slide Number Placeholder 3"/>
          <p:cNvSpPr>
            <a:spLocks noGrp="1"/>
          </p:cNvSpPr>
          <p:nvPr>
            <p:ph type="sldNum" sz="quarter" idx="10"/>
          </p:nvPr>
        </p:nvSpPr>
        <p:spPr/>
        <p:txBody>
          <a:bodyPr/>
          <a:lstStyle/>
          <a:p>
            <a:fld id="{C1CC4136-BC0C-4EBA-A2B7-2CB7B339A719}" type="slidenum">
              <a:rPr lang="en-US" smtClean="0"/>
              <a:pPr/>
              <a:t>65</a:t>
            </a:fld>
            <a:endParaRPr lang="en-US" dirty="0"/>
          </a:p>
        </p:txBody>
      </p:sp>
    </p:spTree>
    <p:extLst>
      <p:ext uri="{BB962C8B-B14F-4D97-AF65-F5344CB8AC3E}">
        <p14:creationId xmlns:p14="http://schemas.microsoft.com/office/powerpoint/2010/main" val="32407195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Small group activity. This slide is about l</a:t>
            </a:r>
            <a:r>
              <a:rPr lang="en-AU" dirty="0"/>
              <a:t>inking the theory to practice – outline how the impact of various vulnerability/protective factors</a:t>
            </a:r>
            <a:r>
              <a:rPr lang="en-AU" baseline="0" dirty="0"/>
              <a:t> result in different levels of engagement and service use. </a:t>
            </a:r>
          </a:p>
          <a:p>
            <a:endParaRPr lang="en-AU"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66</a:t>
            </a:fld>
            <a:endParaRPr lang="en-US" dirty="0"/>
          </a:p>
        </p:txBody>
      </p:sp>
    </p:spTree>
    <p:extLst>
      <p:ext uri="{BB962C8B-B14F-4D97-AF65-F5344CB8AC3E}">
        <p14:creationId xmlns:p14="http://schemas.microsoft.com/office/powerpoint/2010/main" val="17929700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Small group activity.</a:t>
            </a:r>
            <a:r>
              <a:rPr lang="en-AU" baseline="0" dirty="0"/>
              <a:t> </a:t>
            </a:r>
          </a:p>
          <a:p>
            <a:r>
              <a:rPr lang="en-AU" baseline="0" dirty="0"/>
              <a:t>Use Parent Engagement </a:t>
            </a:r>
            <a:r>
              <a:rPr lang="en-AU" dirty="0"/>
              <a:t>H</a:t>
            </a:r>
            <a:r>
              <a:rPr lang="en-AU" baseline="0" dirty="0"/>
              <a:t>andout for participants to note thinking and discussion points. </a:t>
            </a:r>
            <a:r>
              <a:rPr lang="en-AU" dirty="0"/>
              <a:t>See link for this handout on Vulnerability Guide Tool Kit web page on Greater Shepparton City Council website </a:t>
            </a:r>
          </a:p>
          <a:p>
            <a:endParaRPr lang="en-AU"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67</a:t>
            </a:fld>
            <a:endParaRPr lang="en-US" dirty="0"/>
          </a:p>
        </p:txBody>
      </p:sp>
    </p:spTree>
    <p:extLst>
      <p:ext uri="{BB962C8B-B14F-4D97-AF65-F5344CB8AC3E}">
        <p14:creationId xmlns:p14="http://schemas.microsoft.com/office/powerpoint/2010/main" val="5193062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as is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68</a:t>
            </a:fld>
            <a:endParaRPr lang="en-US" dirty="0"/>
          </a:p>
        </p:txBody>
      </p:sp>
    </p:spTree>
    <p:extLst>
      <p:ext uri="{BB962C8B-B14F-4D97-AF65-F5344CB8AC3E}">
        <p14:creationId xmlns:p14="http://schemas.microsoft.com/office/powerpoint/2010/main" val="18749213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30 minute activity designed to assist practitioners to become familiar with application of the Vulnerability Guide. See link for Practice Scenarios document on Vulnerability Guide Tool Kit web page on Greater Shepparton City Council website. </a:t>
            </a:r>
          </a:p>
          <a:p>
            <a:endParaRPr lang="en-AU" dirty="0"/>
          </a:p>
          <a:p>
            <a:r>
              <a:rPr lang="en-AU" dirty="0"/>
              <a:t>Nine practice scenarios</a:t>
            </a:r>
            <a:r>
              <a:rPr lang="en-AU" baseline="0" dirty="0"/>
              <a:t> are provided as part of the Tool Kit. These can be used - or alternatively</a:t>
            </a:r>
            <a:r>
              <a:rPr lang="en-AU" dirty="0"/>
              <a:t> </a:t>
            </a:r>
            <a:r>
              <a:rPr lang="en-AU" baseline="0" dirty="0"/>
              <a:t> develop your own to reflect local factors/topical issues.</a:t>
            </a:r>
          </a:p>
          <a:p>
            <a:endParaRPr lang="en-AU" baseline="0" dirty="0"/>
          </a:p>
          <a:p>
            <a:r>
              <a:rPr lang="en-AU" baseline="0" dirty="0"/>
              <a:t>Break into small groups and depending on time available ask individual groups </a:t>
            </a:r>
            <a:r>
              <a:rPr lang="en-AU" dirty="0"/>
              <a:t> to consider</a:t>
            </a:r>
            <a:r>
              <a:rPr lang="en-AU" baseline="0" dirty="0"/>
              <a:t> 1,2 or all of scenarios. Facilitate feedback to large group </a:t>
            </a:r>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69</a:t>
            </a:fld>
            <a:endParaRPr lang="en-US" dirty="0"/>
          </a:p>
        </p:txBody>
      </p:sp>
    </p:spTree>
    <p:extLst>
      <p:ext uri="{BB962C8B-B14F-4D97-AF65-F5344CB8AC3E}">
        <p14:creationId xmlns:p14="http://schemas.microsoft.com/office/powerpoint/2010/main" val="19510199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resources. Discuss as required.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70</a:t>
            </a:fld>
            <a:endParaRPr lang="en-US" dirty="0"/>
          </a:p>
        </p:txBody>
      </p:sp>
    </p:spTree>
    <p:extLst>
      <p:ext uri="{BB962C8B-B14F-4D97-AF65-F5344CB8AC3E}">
        <p14:creationId xmlns:p14="http://schemas.microsoft.com/office/powerpoint/2010/main" val="215062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7</a:t>
            </a:fld>
            <a:endParaRPr lang="en-US" dirty="0"/>
          </a:p>
        </p:txBody>
      </p:sp>
    </p:spTree>
    <p:extLst>
      <p:ext uri="{BB962C8B-B14F-4D97-AF65-F5344CB8AC3E}">
        <p14:creationId xmlns:p14="http://schemas.microsoft.com/office/powerpoint/2010/main" val="3409593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as is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71</a:t>
            </a:fld>
            <a:endParaRPr lang="en-US" dirty="0"/>
          </a:p>
        </p:txBody>
      </p:sp>
    </p:spTree>
    <p:extLst>
      <p:ext uri="{BB962C8B-B14F-4D97-AF65-F5344CB8AC3E}">
        <p14:creationId xmlns:p14="http://schemas.microsoft.com/office/powerpoint/2010/main" val="39641173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72</a:t>
            </a:fld>
            <a:endParaRPr lang="en-US" dirty="0"/>
          </a:p>
        </p:txBody>
      </p:sp>
    </p:spTree>
    <p:extLst>
      <p:ext uri="{BB962C8B-B14F-4D97-AF65-F5344CB8AC3E}">
        <p14:creationId xmlns:p14="http://schemas.microsoft.com/office/powerpoint/2010/main" val="38054477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73</a:t>
            </a:fld>
            <a:endParaRPr lang="en-US" dirty="0"/>
          </a:p>
        </p:txBody>
      </p:sp>
    </p:spTree>
    <p:extLst>
      <p:ext uri="{BB962C8B-B14F-4D97-AF65-F5344CB8AC3E}">
        <p14:creationId xmlns:p14="http://schemas.microsoft.com/office/powerpoint/2010/main" val="29521095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74</a:t>
            </a:fld>
            <a:endParaRPr lang="en-US" dirty="0"/>
          </a:p>
        </p:txBody>
      </p:sp>
    </p:spTree>
    <p:extLst>
      <p:ext uri="{BB962C8B-B14F-4D97-AF65-F5344CB8AC3E}">
        <p14:creationId xmlns:p14="http://schemas.microsoft.com/office/powerpoint/2010/main" val="20337987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75</a:t>
            </a:fld>
            <a:endParaRPr lang="en-US" dirty="0"/>
          </a:p>
        </p:txBody>
      </p:sp>
    </p:spTree>
    <p:extLst>
      <p:ext uri="{BB962C8B-B14F-4D97-AF65-F5344CB8AC3E}">
        <p14:creationId xmlns:p14="http://schemas.microsoft.com/office/powerpoint/2010/main" val="42374761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76</a:t>
            </a:fld>
            <a:endParaRPr lang="en-US" dirty="0"/>
          </a:p>
        </p:txBody>
      </p:sp>
    </p:spTree>
    <p:extLst>
      <p:ext uri="{BB962C8B-B14F-4D97-AF65-F5344CB8AC3E}">
        <p14:creationId xmlns:p14="http://schemas.microsoft.com/office/powerpoint/2010/main" val="2845879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77</a:t>
            </a:fld>
            <a:endParaRPr lang="en-US" dirty="0"/>
          </a:p>
        </p:txBody>
      </p:sp>
    </p:spTree>
    <p:extLst>
      <p:ext uri="{BB962C8B-B14F-4D97-AF65-F5344CB8AC3E}">
        <p14:creationId xmlns:p14="http://schemas.microsoft.com/office/powerpoint/2010/main" val="41764218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78</a:t>
            </a:fld>
            <a:endParaRPr lang="en-US" dirty="0"/>
          </a:p>
        </p:txBody>
      </p:sp>
    </p:spTree>
    <p:extLst>
      <p:ext uri="{BB962C8B-B14F-4D97-AF65-F5344CB8AC3E}">
        <p14:creationId xmlns:p14="http://schemas.microsoft.com/office/powerpoint/2010/main" val="20090190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C4136-BC0C-4EBA-A2B7-2CB7B339A719}" type="slidenum">
              <a:rPr lang="en-US" smtClean="0"/>
              <a:pPr/>
              <a:t>79</a:t>
            </a:fld>
            <a:endParaRPr lang="en-US" dirty="0"/>
          </a:p>
        </p:txBody>
      </p:sp>
    </p:spTree>
    <p:extLst>
      <p:ext uri="{BB962C8B-B14F-4D97-AF65-F5344CB8AC3E}">
        <p14:creationId xmlns:p14="http://schemas.microsoft.com/office/powerpoint/2010/main" val="35719051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Outline what evaluation activities are likely to be undertaken.</a:t>
            </a:r>
            <a:r>
              <a:rPr lang="en-AU" sz="1200" baseline="0" dirty="0"/>
              <a:t> A Survey Monkey Practitioner Survey is included in the Tool Kit.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Workshop evaluation – template available in Vulnerability Guide Tool Kit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a:t>Practitioner surveys - Survey Monkey templates available in Vulnerability Guide Tool Kit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80</a:t>
            </a:fld>
            <a:endParaRPr lang="en-US" dirty="0"/>
          </a:p>
        </p:txBody>
      </p:sp>
    </p:spTree>
    <p:extLst>
      <p:ext uri="{BB962C8B-B14F-4D97-AF65-F5344CB8AC3E}">
        <p14:creationId xmlns:p14="http://schemas.microsoft.com/office/powerpoint/2010/main" val="100098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8</a:t>
            </a:fld>
            <a:endParaRPr lang="en-US" dirty="0"/>
          </a:p>
        </p:txBody>
      </p:sp>
    </p:spTree>
    <p:extLst>
      <p:ext uri="{BB962C8B-B14F-4D97-AF65-F5344CB8AC3E}">
        <p14:creationId xmlns:p14="http://schemas.microsoft.com/office/powerpoint/2010/main" val="3409593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a:t>
            </a:r>
          </a:p>
        </p:txBody>
      </p:sp>
      <p:sp>
        <p:nvSpPr>
          <p:cNvPr id="4" name="Slide Number Placeholder 3"/>
          <p:cNvSpPr>
            <a:spLocks noGrp="1"/>
          </p:cNvSpPr>
          <p:nvPr>
            <p:ph type="sldNum" sz="quarter" idx="10"/>
          </p:nvPr>
        </p:nvSpPr>
        <p:spPr/>
        <p:txBody>
          <a:bodyPr/>
          <a:lstStyle/>
          <a:p>
            <a:fld id="{C1CC4136-BC0C-4EBA-A2B7-2CB7B339A719}" type="slidenum">
              <a:rPr lang="en-US" smtClean="0"/>
              <a:pPr/>
              <a:t>81</a:t>
            </a:fld>
            <a:endParaRPr lang="en-US" dirty="0"/>
          </a:p>
        </p:txBody>
      </p:sp>
    </p:spTree>
    <p:extLst>
      <p:ext uri="{BB962C8B-B14F-4D97-AF65-F5344CB8AC3E}">
        <p14:creationId xmlns:p14="http://schemas.microsoft.com/office/powerpoint/2010/main" val="614235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84</a:t>
            </a:fld>
            <a:endParaRPr lang="en-US" dirty="0"/>
          </a:p>
        </p:txBody>
      </p:sp>
    </p:spTree>
    <p:extLst>
      <p:ext uri="{BB962C8B-B14F-4D97-AF65-F5344CB8AC3E}">
        <p14:creationId xmlns:p14="http://schemas.microsoft.com/office/powerpoint/2010/main" val="8415192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Concepts of Innovation being creative, new thinking but also</a:t>
            </a:r>
            <a:r>
              <a:rPr lang="en-AU" baseline="0" dirty="0"/>
              <a:t> looking for ways to improve what you are currently doing. We have a collective responsibility to ensure our children have the best possible start in life and so we are here today to do exactly that type of work.</a:t>
            </a:r>
            <a:endParaRPr lang="en-US" dirty="0"/>
          </a:p>
        </p:txBody>
      </p:sp>
      <p:sp>
        <p:nvSpPr>
          <p:cNvPr id="4" name="Slide Number Placeholder 3"/>
          <p:cNvSpPr>
            <a:spLocks noGrp="1"/>
          </p:cNvSpPr>
          <p:nvPr>
            <p:ph type="sldNum" sz="quarter" idx="10"/>
          </p:nvPr>
        </p:nvSpPr>
        <p:spPr/>
        <p:txBody>
          <a:bodyPr/>
          <a:lstStyle/>
          <a:p>
            <a:fld id="{69446351-D8AE-4898-8664-B1A3A64A86DA}" type="slidenum">
              <a:rPr lang="en-US" smtClean="0"/>
              <a:pPr/>
              <a:t>85</a:t>
            </a:fld>
            <a:endParaRPr lang="en-US" dirty="0"/>
          </a:p>
        </p:txBody>
      </p:sp>
    </p:spTree>
    <p:extLst>
      <p:ext uri="{BB962C8B-B14F-4D97-AF65-F5344CB8AC3E}">
        <p14:creationId xmlns:p14="http://schemas.microsoft.com/office/powerpoint/2010/main" val="163354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as is </a:t>
            </a:r>
          </a:p>
          <a:p>
            <a:endParaRPr lang="en-US" dirty="0"/>
          </a:p>
        </p:txBody>
      </p:sp>
      <p:sp>
        <p:nvSpPr>
          <p:cNvPr id="4" name="Slide Number Placeholder 3"/>
          <p:cNvSpPr>
            <a:spLocks noGrp="1"/>
          </p:cNvSpPr>
          <p:nvPr>
            <p:ph type="sldNum" sz="quarter" idx="10"/>
          </p:nvPr>
        </p:nvSpPr>
        <p:spPr/>
        <p:txBody>
          <a:bodyPr/>
          <a:lstStyle/>
          <a:p>
            <a:fld id="{C1CC4136-BC0C-4EBA-A2B7-2CB7B339A719}" type="slidenum">
              <a:rPr lang="en-US" smtClean="0"/>
              <a:pPr/>
              <a:t>9</a:t>
            </a:fld>
            <a:endParaRPr lang="en-US" dirty="0"/>
          </a:p>
        </p:txBody>
      </p:sp>
    </p:spTree>
    <p:extLst>
      <p:ext uri="{BB962C8B-B14F-4D97-AF65-F5344CB8AC3E}">
        <p14:creationId xmlns:p14="http://schemas.microsoft.com/office/powerpoint/2010/main" val="307470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FEED565-5323-44F2-9515-226C5DAB34B0}" type="datetime1">
              <a:rPr lang="en-AU" smtClean="0"/>
              <a:pPr/>
              <a:t>21/05/2018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355055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83104E9-D845-4F4D-B972-825911949B0D}" type="datetime1">
              <a:rPr lang="en-AU" smtClean="0"/>
              <a:pPr/>
              <a:t>21/05/2018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352404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9C0BDB5-5E7D-4BD2-993C-D250E94F8BDE}" type="datetime1">
              <a:rPr lang="en-AU" smtClean="0"/>
              <a:pPr/>
              <a:t>21/05/2018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383032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D63EFE3-DBA8-47C4-ACE6-A6971D3BA9A2}" type="datetime1">
              <a:rPr lang="en-AU" smtClean="0"/>
              <a:pPr/>
              <a:t>21/05/2018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21809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E5A62-3ABD-4A55-B857-BB877FDBD4B6}" type="datetime1">
              <a:rPr lang="en-AU" smtClean="0"/>
              <a:pPr/>
              <a:t>21/05/2018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370091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314B7B4-C1F6-438B-A069-641158CFF539}" type="datetime1">
              <a:rPr lang="en-AU" smtClean="0"/>
              <a:pPr/>
              <a:t>21/05/2018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346689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C0C11EC-B95F-4B0E-BD1C-118F19427902}" type="datetime1">
              <a:rPr lang="en-AU" smtClean="0"/>
              <a:pPr/>
              <a:t>21/05/2018</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206362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4C6CB1E-CD6D-4793-BBFA-817373CCE6A4}" type="datetime1">
              <a:rPr lang="en-AU" smtClean="0"/>
              <a:pPr/>
              <a:t>21/05/2018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340104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2C49D-5AC6-4391-87F8-AC5A6A33AA00}" type="datetime1">
              <a:rPr lang="en-AU" smtClean="0"/>
              <a:pPr/>
              <a:t>21/05/2018</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237811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32A386-B4BA-44E1-8ADA-E4168030C7BC}" type="datetime1">
              <a:rPr lang="en-AU" smtClean="0"/>
              <a:pPr/>
              <a:t>21/05/2018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55997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F38D1-E077-4E38-9B65-D7D2B0187163}" type="datetime1">
              <a:rPr lang="en-AU" smtClean="0"/>
              <a:pPr/>
              <a:t>21/05/2018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162122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04CD2-5B76-476F-ADFC-234E96E6C468}" type="datetime1">
              <a:rPr lang="en-AU" smtClean="0"/>
              <a:pPr/>
              <a:t>21/05/2018</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0E117-6B84-4360-B406-C321A11C019E}" type="slidenum">
              <a:rPr lang="en-AU" smtClean="0"/>
              <a:pPr/>
              <a:t>‹#›</a:t>
            </a:fld>
            <a:endParaRPr lang="en-AU" dirty="0"/>
          </a:p>
        </p:txBody>
      </p:sp>
    </p:spTree>
    <p:extLst>
      <p:ext uri="{BB962C8B-B14F-4D97-AF65-F5344CB8AC3E}">
        <p14:creationId xmlns:p14="http://schemas.microsoft.com/office/powerpoint/2010/main" val="289134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reatershepparton.com.au/community/childrens-services/childrens-programs/vulnerability-guide-tool-k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kidsmatter.edu.a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tLiP4b-TPCA"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wmf"/></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wmf"/><Relationship Id="rId7"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7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developingchild.harvard.edu/collective-change/"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14" y="825720"/>
            <a:ext cx="8229600" cy="1739184"/>
          </a:xfrm>
        </p:spPr>
        <p:txBody>
          <a:bodyPr>
            <a:noAutofit/>
          </a:bodyPr>
          <a:lstStyle/>
          <a:p>
            <a:r>
              <a:rPr lang="en-AU" sz="2800" b="1" dirty="0">
                <a:solidFill>
                  <a:srgbClr val="7030A0"/>
                </a:solidFill>
                <a:effectLst>
                  <a:outerShdw blurRad="69850" dist="43180" dir="5400000" sx="0" sy="0">
                    <a:srgbClr val="000000">
                      <a:alpha val="65000"/>
                    </a:srgbClr>
                  </a:outerShdw>
                </a:effectLst>
              </a:rPr>
              <a:t/>
            </a:r>
            <a:br>
              <a:rPr lang="en-AU" sz="2800" b="1" dirty="0">
                <a:solidFill>
                  <a:srgbClr val="7030A0"/>
                </a:solidFill>
                <a:effectLst>
                  <a:outerShdw blurRad="69850" dist="43180" dir="5400000" sx="0" sy="0">
                    <a:srgbClr val="000000">
                      <a:alpha val="65000"/>
                    </a:srgbClr>
                  </a:outerShdw>
                </a:effectLst>
              </a:rPr>
            </a:br>
            <a:r>
              <a:rPr lang="en-AU" sz="2800" dirty="0">
                <a:solidFill>
                  <a:srgbClr val="7030A0"/>
                </a:solidFill>
                <a:effectLst>
                  <a:outerShdw blurRad="69850" dist="43180" dir="5400000" sx="0" sy="0">
                    <a:srgbClr val="000000">
                      <a:alpha val="65000"/>
                    </a:srgbClr>
                  </a:outerShdw>
                </a:effectLst>
              </a:rPr>
              <a:t>The Greater Shepparton </a:t>
            </a:r>
            <a:br>
              <a:rPr lang="en-AU" sz="2800" dirty="0">
                <a:solidFill>
                  <a:srgbClr val="7030A0"/>
                </a:solidFill>
                <a:effectLst>
                  <a:outerShdw blurRad="69850" dist="43180" dir="5400000" sx="0" sy="0">
                    <a:srgbClr val="000000">
                      <a:alpha val="65000"/>
                    </a:srgbClr>
                  </a:outerShdw>
                </a:effectLst>
              </a:rPr>
            </a:br>
            <a:r>
              <a:rPr lang="en-AU" sz="2800" dirty="0">
                <a:solidFill>
                  <a:srgbClr val="7030A0"/>
                </a:solidFill>
                <a:effectLst>
                  <a:outerShdw blurRad="69850" dist="43180" dir="5400000" sx="0" sy="0">
                    <a:srgbClr val="000000">
                      <a:alpha val="65000"/>
                    </a:srgbClr>
                  </a:outerShdw>
                </a:effectLst>
              </a:rPr>
              <a:t>Best Start Child and Family Vulnerability Guide </a:t>
            </a:r>
            <a:br>
              <a:rPr lang="en-AU" sz="2800" dirty="0">
                <a:solidFill>
                  <a:srgbClr val="7030A0"/>
                </a:solidFill>
                <a:effectLst>
                  <a:outerShdw blurRad="69850" dist="43180" dir="5400000" sx="0" sy="0">
                    <a:srgbClr val="000000">
                      <a:alpha val="65000"/>
                    </a:srgbClr>
                  </a:outerShdw>
                </a:effectLst>
              </a:rPr>
            </a:br>
            <a:r>
              <a:rPr lang="en-AU" sz="2800" dirty="0">
                <a:solidFill>
                  <a:srgbClr val="7030A0"/>
                </a:solidFill>
                <a:effectLst>
                  <a:outerShdw blurRad="69850" dist="43180" dir="5400000" sx="0" sy="0">
                    <a:srgbClr val="000000">
                      <a:alpha val="65000"/>
                    </a:srgbClr>
                  </a:outerShdw>
                </a:effectLst>
              </a:rPr>
              <a:t>and companion Tool Kit </a:t>
            </a:r>
            <a:br>
              <a:rPr lang="en-AU" sz="2800" dirty="0">
                <a:solidFill>
                  <a:srgbClr val="7030A0"/>
                </a:solidFill>
                <a:effectLst>
                  <a:outerShdw blurRad="69850" dist="43180" dir="5400000" sx="0" sy="0">
                    <a:srgbClr val="000000">
                      <a:alpha val="65000"/>
                    </a:srgbClr>
                  </a:outerShdw>
                </a:effectLst>
              </a:rPr>
            </a:br>
            <a:r>
              <a:rPr lang="en-AU" sz="2800" dirty="0">
                <a:solidFill>
                  <a:srgbClr val="7030A0"/>
                </a:solidFill>
                <a:effectLst>
                  <a:outerShdw blurRad="69850" dist="43180" dir="5400000" sx="0" sy="0">
                    <a:srgbClr val="000000">
                      <a:alpha val="65000"/>
                    </a:srgbClr>
                  </a:outerShdw>
                </a:effectLst>
              </a:rPr>
              <a:t/>
            </a:r>
            <a:br>
              <a:rPr lang="en-AU" sz="2800" dirty="0">
                <a:solidFill>
                  <a:srgbClr val="7030A0"/>
                </a:solidFill>
                <a:effectLst>
                  <a:outerShdw blurRad="69850" dist="43180" dir="5400000" sx="0" sy="0">
                    <a:srgbClr val="000000">
                      <a:alpha val="65000"/>
                    </a:srgbClr>
                  </a:outerShdw>
                </a:effectLst>
              </a:rPr>
            </a:br>
            <a:endParaRPr lang="en-AU" sz="2800" dirty="0">
              <a:solidFill>
                <a:srgbClr val="FF0000"/>
              </a:solidFill>
            </a:endParaRPr>
          </a:p>
        </p:txBody>
      </p:sp>
      <p:pic>
        <p:nvPicPr>
          <p:cNvPr id="7" name="Picture 10" descr="BS masthead with EC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247495"/>
            <a:ext cx="2101285" cy="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reaterShep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2660" y="247495"/>
            <a:ext cx="839953" cy="83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99592" y="5661248"/>
            <a:ext cx="7992888" cy="954107"/>
          </a:xfrm>
          <a:prstGeom prst="rect">
            <a:avLst/>
          </a:prstGeom>
          <a:noFill/>
        </p:spPr>
        <p:txBody>
          <a:bodyPr wrap="square" rtlCol="0">
            <a:spAutoFit/>
          </a:bodyPr>
          <a:lstStyle/>
          <a:p>
            <a:pPr algn="ctr"/>
            <a:r>
              <a:rPr lang="en-US" sz="2800" dirty="0">
                <a:solidFill>
                  <a:srgbClr val="008080"/>
                </a:solidFill>
                <a:latin typeface="+mj-lt"/>
              </a:rPr>
              <a:t>Early Childhood Education and Care (ECEC)</a:t>
            </a:r>
          </a:p>
          <a:p>
            <a:pPr algn="ctr"/>
            <a:r>
              <a:rPr lang="en-US" sz="2800" dirty="0">
                <a:solidFill>
                  <a:srgbClr val="008080"/>
                </a:solidFill>
                <a:latin typeface="+mj-lt"/>
              </a:rPr>
              <a:t> Version 2: February 2018</a:t>
            </a:r>
          </a:p>
        </p:txBody>
      </p:sp>
      <p:sp>
        <p:nvSpPr>
          <p:cNvPr id="9" name="Slide Number Placeholder 8"/>
          <p:cNvSpPr>
            <a:spLocks noGrp="1"/>
          </p:cNvSpPr>
          <p:nvPr>
            <p:ph type="sldNum" sz="quarter" idx="12"/>
          </p:nvPr>
        </p:nvSpPr>
        <p:spPr/>
        <p:txBody>
          <a:bodyPr/>
          <a:lstStyle/>
          <a:p>
            <a:fld id="{EB10E117-6B84-4360-B406-C321A11C019E}" type="slidenum">
              <a:rPr lang="en-AU" smtClean="0"/>
              <a:pPr/>
              <a:t>1</a:t>
            </a:fld>
            <a:endParaRPr lang="en-AU" dirty="0"/>
          </a:p>
        </p:txBody>
      </p:sp>
      <p:pic>
        <p:nvPicPr>
          <p:cNvPr id="11" name="Picture 10">
            <a:extLst>
              <a:ext uri="{FF2B5EF4-FFF2-40B4-BE49-F238E27FC236}">
                <a16:creationId xmlns:a16="http://schemas.microsoft.com/office/drawing/2014/main" xmlns="" id="{B460BC1C-D283-4A0B-8C4A-C10465F705F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2288845"/>
            <a:ext cx="1944216" cy="3275678"/>
          </a:xfrm>
          <a:prstGeom prst="rect">
            <a:avLst/>
          </a:prstGeom>
          <a:noFill/>
          <a:ln>
            <a:noFill/>
          </a:ln>
        </p:spPr>
      </p:pic>
    </p:spTree>
    <p:extLst>
      <p:ext uri="{BB962C8B-B14F-4D97-AF65-F5344CB8AC3E}">
        <p14:creationId xmlns:p14="http://schemas.microsoft.com/office/powerpoint/2010/main" val="265914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568952" cy="1124744"/>
          </a:xfrm>
        </p:spPr>
        <p:txBody>
          <a:bodyPr>
            <a:normAutofit fontScale="90000"/>
          </a:bodyPr>
          <a:lstStyle/>
          <a:p>
            <a:r>
              <a:rPr lang="en-AU" dirty="0">
                <a:solidFill>
                  <a:srgbClr val="008080"/>
                </a:solidFill>
              </a:rPr>
              <a:t>Background Information </a:t>
            </a:r>
            <a:r>
              <a:rPr lang="en-AU" sz="4000" b="1" dirty="0">
                <a:solidFill>
                  <a:srgbClr val="008080"/>
                </a:solidFill>
              </a:rPr>
              <a:t/>
            </a:r>
            <a:br>
              <a:rPr lang="en-AU" sz="4000" b="1" dirty="0">
                <a:solidFill>
                  <a:srgbClr val="008080"/>
                </a:solidFill>
              </a:rPr>
            </a:br>
            <a:endParaRPr lang="en-US" sz="4000" b="1" dirty="0">
              <a:solidFill>
                <a:srgbClr val="008080"/>
              </a:solidFill>
            </a:endParaRPr>
          </a:p>
        </p:txBody>
      </p:sp>
      <p:sp>
        <p:nvSpPr>
          <p:cNvPr id="3" name="Subtitle 2"/>
          <p:cNvSpPr>
            <a:spLocks noGrp="1"/>
          </p:cNvSpPr>
          <p:nvPr>
            <p:ph type="subTitle" idx="1"/>
          </p:nvPr>
        </p:nvSpPr>
        <p:spPr>
          <a:xfrm>
            <a:off x="683568" y="1268760"/>
            <a:ext cx="7920880" cy="4824536"/>
          </a:xfrm>
        </p:spPr>
        <p:txBody>
          <a:bodyPr>
            <a:normAutofit lnSpcReduction="10000"/>
          </a:bodyPr>
          <a:lstStyle/>
          <a:p>
            <a:pPr algn="l"/>
            <a:r>
              <a:rPr lang="en-US" sz="3000" dirty="0">
                <a:solidFill>
                  <a:schemeClr val="tx1"/>
                </a:solidFill>
              </a:rPr>
              <a:t>The Greater Shepparton Best Start </a:t>
            </a:r>
            <a:r>
              <a:rPr lang="en-US" sz="3000" i="1" dirty="0">
                <a:solidFill>
                  <a:srgbClr val="008080"/>
                </a:solidFill>
              </a:rPr>
              <a:t>Child and Family Vulnerability Guide </a:t>
            </a:r>
            <a:r>
              <a:rPr lang="en-US" sz="3000" dirty="0">
                <a:solidFill>
                  <a:schemeClr val="tx1"/>
                </a:solidFill>
              </a:rPr>
              <a:t>has been designed, piloted and implemented with extensive input from MCH management/nurses and ECEC management/practitioners in Greater Shepparton.</a:t>
            </a:r>
          </a:p>
          <a:p>
            <a:pPr algn="l"/>
            <a:endParaRPr lang="en-US" sz="3000" dirty="0">
              <a:solidFill>
                <a:schemeClr val="tx1"/>
              </a:solidFill>
            </a:endParaRPr>
          </a:p>
          <a:p>
            <a:pPr algn="l"/>
            <a:r>
              <a:rPr lang="en-US" sz="3000" dirty="0">
                <a:solidFill>
                  <a:schemeClr val="tx1"/>
                </a:solidFill>
              </a:rPr>
              <a:t>It has been modified in accordance with feedback received at a series of MCH and ECEC workshops held in 2015/16. </a:t>
            </a:r>
          </a:p>
          <a:p>
            <a:pPr algn="l"/>
            <a:endParaRPr lang="en-US" i="1" dirty="0">
              <a:solidFill>
                <a:srgbClr val="008080"/>
              </a:solidFill>
            </a:endParaRPr>
          </a:p>
          <a:p>
            <a:pPr algn="l"/>
            <a:endParaRPr lang="en-US" dirty="0"/>
          </a:p>
          <a:p>
            <a:pPr algn="l"/>
            <a:endParaRPr lang="en-US" dirty="0"/>
          </a:p>
          <a:p>
            <a:pPr algn="l"/>
            <a:endParaRPr lang="en-US" dirty="0"/>
          </a:p>
          <a:p>
            <a:pPr algn="l"/>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10</a:t>
            </a:fld>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AU" sz="4000" dirty="0">
                <a:solidFill>
                  <a:schemeClr val="accent5">
                    <a:lumMod val="75000"/>
                  </a:schemeClr>
                </a:solidFill>
              </a:rPr>
              <a:t>It’s a journey ….</a:t>
            </a:r>
            <a:endParaRPr lang="en-US" sz="4000" dirty="0">
              <a:solidFill>
                <a:schemeClr val="accent5">
                  <a:lumMod val="75000"/>
                </a:schemeClr>
              </a:solidFill>
            </a:endParaRPr>
          </a:p>
        </p:txBody>
      </p:sp>
      <p:sp>
        <p:nvSpPr>
          <p:cNvPr id="3" name="Content Placeholder 2"/>
          <p:cNvSpPr>
            <a:spLocks noGrp="1"/>
          </p:cNvSpPr>
          <p:nvPr>
            <p:ph idx="1"/>
          </p:nvPr>
        </p:nvSpPr>
        <p:spPr>
          <a:xfrm>
            <a:off x="539552" y="1196752"/>
            <a:ext cx="8229600" cy="4925144"/>
          </a:xfrm>
        </p:spPr>
        <p:txBody>
          <a:bodyPr>
            <a:normAutofit fontScale="92500" lnSpcReduction="10000"/>
          </a:bodyPr>
          <a:lstStyle/>
          <a:p>
            <a:pPr>
              <a:buFont typeface="Wingdings" panose="05000000000000000000" pitchFamily="2" charset="2"/>
              <a:buChar char="§"/>
            </a:pPr>
            <a:r>
              <a:rPr lang="en-AU" dirty="0"/>
              <a:t>The Greater Shepparton Best Start Team originally developed and introduced the Child &amp; Family Vulnerability Guide for MCH and kindergarten services in 2012 to promote a shared understanding of ‘vulnerability.’</a:t>
            </a:r>
          </a:p>
          <a:p>
            <a:pPr>
              <a:buFont typeface="Wingdings" panose="05000000000000000000" pitchFamily="2" charset="2"/>
              <a:buChar char="§"/>
            </a:pPr>
            <a:r>
              <a:rPr lang="en-AU" dirty="0">
                <a:solidFill>
                  <a:schemeClr val="accent6">
                    <a:lumMod val="75000"/>
                  </a:schemeClr>
                </a:solidFill>
              </a:rPr>
              <a:t>The guide was updated in early 2016 to reflect some alert elements of the new MCH Client Data Information System (CDIS) software.</a:t>
            </a:r>
          </a:p>
          <a:p>
            <a:pPr>
              <a:buFont typeface="Wingdings" panose="05000000000000000000" pitchFamily="2" charset="2"/>
              <a:buChar char="§"/>
            </a:pPr>
            <a:r>
              <a:rPr lang="en-AU" dirty="0"/>
              <a:t>It has instigated a highly valuable process of recording, tracking, reflecting on and reviewing identified vulnerability and protective factors.</a:t>
            </a:r>
          </a:p>
          <a:p>
            <a:pPr marL="0" indent="0">
              <a:buNone/>
            </a:pPr>
            <a:endParaRPr lang="en-AU" dirty="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11</a:t>
            </a:fld>
            <a:endParaRPr lang="en-AU" dirty="0"/>
          </a:p>
        </p:txBody>
      </p:sp>
    </p:spTree>
    <p:extLst>
      <p:ext uri="{BB962C8B-B14F-4D97-AF65-F5344CB8AC3E}">
        <p14:creationId xmlns:p14="http://schemas.microsoft.com/office/powerpoint/2010/main" val="193754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3"/>
            <a:ext cx="8229600" cy="940966"/>
          </a:xfrm>
        </p:spPr>
        <p:txBody>
          <a:bodyPr>
            <a:normAutofit/>
          </a:bodyPr>
          <a:lstStyle/>
          <a:p>
            <a:r>
              <a:rPr lang="en-AU" sz="4000" dirty="0">
                <a:solidFill>
                  <a:schemeClr val="accent5">
                    <a:lumMod val="75000"/>
                  </a:schemeClr>
                </a:solidFill>
              </a:rPr>
              <a:t>It’s a journey ….</a:t>
            </a:r>
            <a:endParaRPr lang="en-US" sz="4000" dirty="0">
              <a:solidFill>
                <a:schemeClr val="accent5">
                  <a:lumMod val="75000"/>
                </a:schemeClr>
              </a:solidFill>
            </a:endParaRPr>
          </a:p>
        </p:txBody>
      </p:sp>
      <p:sp>
        <p:nvSpPr>
          <p:cNvPr id="3" name="Content Placeholder 2"/>
          <p:cNvSpPr>
            <a:spLocks noGrp="1"/>
          </p:cNvSpPr>
          <p:nvPr>
            <p:ph idx="1"/>
          </p:nvPr>
        </p:nvSpPr>
        <p:spPr>
          <a:xfrm>
            <a:off x="395536" y="1340768"/>
            <a:ext cx="8229600" cy="5256584"/>
          </a:xfrm>
        </p:spPr>
        <p:txBody>
          <a:bodyPr>
            <a:normAutofit fontScale="85000" lnSpcReduction="10000"/>
          </a:bodyPr>
          <a:lstStyle/>
          <a:p>
            <a:pPr>
              <a:buFont typeface="Wingdings" panose="05000000000000000000" pitchFamily="2" charset="2"/>
              <a:buChar char="§"/>
            </a:pPr>
            <a:r>
              <a:rPr lang="en-AU" dirty="0"/>
              <a:t>The resources and learnings from this process have been brought together in the Greater Shepparton Best Start Child and Family Vulnerability Guide Tool Kit. </a:t>
            </a:r>
          </a:p>
          <a:p>
            <a:pPr marL="0" indent="0">
              <a:buNone/>
            </a:pPr>
            <a:r>
              <a:rPr lang="en-AU" dirty="0"/>
              <a:t>     </a:t>
            </a:r>
            <a:endParaRPr lang="en-AU" sz="2200" i="1" dirty="0">
              <a:solidFill>
                <a:srgbClr val="FF0000"/>
              </a:solidFill>
            </a:endParaRPr>
          </a:p>
          <a:p>
            <a:pPr>
              <a:buFont typeface="Wingdings" panose="05000000000000000000" pitchFamily="2" charset="2"/>
              <a:buChar char="§"/>
            </a:pPr>
            <a:r>
              <a:rPr lang="en-US" dirty="0"/>
              <a:t>Several MCH Services have adapted resources from this Tool Kit to meet their individual service needs. </a:t>
            </a:r>
          </a:p>
          <a:p>
            <a:pPr marL="0" indent="0" algn="ctr">
              <a:buNone/>
            </a:pPr>
            <a:r>
              <a:rPr lang="en-US" sz="2400" u="sng" dirty="0">
                <a:hlinkClick r:id="rId3"/>
              </a:rPr>
              <a:t>http://greatershepparton.com.au/community/childrens-services/childrens-programs/vulnerability-guide-tool-kit</a:t>
            </a:r>
            <a:endParaRPr lang="en-US" sz="2400" u="sng" dirty="0"/>
          </a:p>
          <a:p>
            <a:pPr marL="0" indent="0">
              <a:buNone/>
            </a:pPr>
            <a:endParaRPr lang="en-US" sz="2400" dirty="0"/>
          </a:p>
          <a:p>
            <a:pPr>
              <a:buFont typeface="Wingdings" panose="05000000000000000000" pitchFamily="2" charset="2"/>
              <a:buChar char="§"/>
            </a:pPr>
            <a:r>
              <a:rPr lang="en-US" dirty="0"/>
              <a:t>As yet, we are not aware of Kindergarten/Child Care services or management who have adapted these resources to meet their individual needs resulting from the information sessions delivered. </a:t>
            </a:r>
          </a:p>
        </p:txBody>
      </p:sp>
      <p:sp>
        <p:nvSpPr>
          <p:cNvPr id="4" name="Slide Number Placeholder 3"/>
          <p:cNvSpPr>
            <a:spLocks noGrp="1"/>
          </p:cNvSpPr>
          <p:nvPr>
            <p:ph type="sldNum" sz="quarter" idx="12"/>
          </p:nvPr>
        </p:nvSpPr>
        <p:spPr/>
        <p:txBody>
          <a:bodyPr/>
          <a:lstStyle/>
          <a:p>
            <a:fld id="{EB10E117-6B84-4360-B406-C321A11C019E}" type="slidenum">
              <a:rPr lang="en-AU" smtClean="0"/>
              <a:pPr/>
              <a:t>12</a:t>
            </a:fld>
            <a:endParaRPr lang="en-AU" dirty="0"/>
          </a:p>
        </p:txBody>
      </p:sp>
    </p:spTree>
    <p:extLst>
      <p:ext uri="{BB962C8B-B14F-4D97-AF65-F5344CB8AC3E}">
        <p14:creationId xmlns:p14="http://schemas.microsoft.com/office/powerpoint/2010/main" val="260794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7772400" cy="990600"/>
          </a:xfrm>
        </p:spPr>
        <p:txBody>
          <a:bodyPr>
            <a:noAutofit/>
          </a:bodyPr>
          <a:lstStyle/>
          <a:p>
            <a:r>
              <a:rPr lang="en-US" sz="3600" dirty="0">
                <a:solidFill>
                  <a:srgbClr val="008080"/>
                </a:solidFill>
              </a:rPr>
              <a:t>Key elements of the Vulnerability Guide</a:t>
            </a:r>
            <a:endParaRPr lang="en-US" sz="3600" b="1" dirty="0">
              <a:solidFill>
                <a:srgbClr val="008080"/>
              </a:solidFill>
            </a:endParaRPr>
          </a:p>
        </p:txBody>
      </p:sp>
      <p:sp>
        <p:nvSpPr>
          <p:cNvPr id="3" name="Subtitle 2"/>
          <p:cNvSpPr>
            <a:spLocks noGrp="1"/>
          </p:cNvSpPr>
          <p:nvPr>
            <p:ph type="subTitle" idx="1"/>
          </p:nvPr>
        </p:nvSpPr>
        <p:spPr>
          <a:xfrm>
            <a:off x="395536" y="1556792"/>
            <a:ext cx="8568952" cy="4752528"/>
          </a:xfrm>
        </p:spPr>
        <p:txBody>
          <a:bodyPr>
            <a:normAutofit/>
          </a:bodyPr>
          <a:lstStyle/>
          <a:p>
            <a:pPr algn="l"/>
            <a:r>
              <a:rPr lang="en-US" sz="2800" dirty="0">
                <a:solidFill>
                  <a:schemeClr val="tx1"/>
                </a:solidFill>
              </a:rPr>
              <a:t>The Guide considers vulnerability in terms of: </a:t>
            </a:r>
            <a:endParaRPr lang="en-US" sz="2800" dirty="0">
              <a:solidFill>
                <a:schemeClr val="tx1"/>
              </a:solidFill>
              <a:cs typeface="Arial" pitchFamily="34" charset="0"/>
            </a:endParaRPr>
          </a:p>
          <a:p>
            <a:pPr algn="l">
              <a:buFont typeface="Wingdings" pitchFamily="2" charset="2"/>
              <a:buChar char="§"/>
            </a:pPr>
            <a:r>
              <a:rPr lang="en-US" dirty="0">
                <a:solidFill>
                  <a:srgbClr val="008080"/>
                </a:solidFill>
              </a:rPr>
              <a:t>  </a:t>
            </a:r>
            <a:r>
              <a:rPr lang="en-US" sz="2800" dirty="0">
                <a:solidFill>
                  <a:srgbClr val="008080"/>
                </a:solidFill>
              </a:rPr>
              <a:t>The Individual Child </a:t>
            </a:r>
            <a:endParaRPr lang="en-US" dirty="0">
              <a:solidFill>
                <a:srgbClr val="008080"/>
              </a:solidFill>
            </a:endParaRPr>
          </a:p>
          <a:p>
            <a:pPr algn="l"/>
            <a:r>
              <a:rPr lang="en-US" dirty="0">
                <a:solidFill>
                  <a:srgbClr val="008080"/>
                </a:solidFill>
              </a:rPr>
              <a:t>   </a:t>
            </a:r>
            <a:r>
              <a:rPr lang="en-US" sz="2400" dirty="0">
                <a:solidFill>
                  <a:schemeClr val="tx1"/>
                </a:solidFill>
              </a:rPr>
              <a:t>(Child safety, stability, development and wellbeing)</a:t>
            </a:r>
          </a:p>
          <a:p>
            <a:pPr algn="l">
              <a:buFont typeface="Wingdings" pitchFamily="2" charset="2"/>
              <a:buChar char="§"/>
            </a:pPr>
            <a:r>
              <a:rPr lang="en-US" sz="2800" dirty="0">
                <a:solidFill>
                  <a:schemeClr val="tx1"/>
                </a:solidFill>
              </a:rPr>
              <a:t>  </a:t>
            </a:r>
            <a:r>
              <a:rPr lang="en-US" sz="2800" dirty="0">
                <a:solidFill>
                  <a:schemeClr val="accent5">
                    <a:lumMod val="75000"/>
                  </a:schemeClr>
                </a:solidFill>
              </a:rPr>
              <a:t>The Family </a:t>
            </a:r>
          </a:p>
          <a:p>
            <a:pPr algn="l"/>
            <a:r>
              <a:rPr lang="en-US" sz="2800" dirty="0">
                <a:solidFill>
                  <a:schemeClr val="tx1"/>
                </a:solidFill>
              </a:rPr>
              <a:t>   </a:t>
            </a:r>
            <a:r>
              <a:rPr lang="en-US" sz="2400" dirty="0">
                <a:solidFill>
                  <a:schemeClr val="tx1"/>
                </a:solidFill>
              </a:rPr>
              <a:t>(Parent/Caregiver capability, Family composition and</a:t>
            </a:r>
          </a:p>
          <a:p>
            <a:pPr algn="l"/>
            <a:r>
              <a:rPr lang="en-US" sz="2400" dirty="0">
                <a:solidFill>
                  <a:schemeClr val="tx1"/>
                </a:solidFill>
              </a:rPr>
              <a:t>     dynamics, family circumstances and economic environment)</a:t>
            </a:r>
          </a:p>
          <a:p>
            <a:pPr algn="l">
              <a:buFont typeface="Wingdings" pitchFamily="2" charset="2"/>
              <a:buChar char="§"/>
            </a:pPr>
            <a:r>
              <a:rPr lang="en-US" dirty="0">
                <a:solidFill>
                  <a:schemeClr val="tx1"/>
                </a:solidFill>
              </a:rPr>
              <a:t>  </a:t>
            </a:r>
            <a:r>
              <a:rPr lang="en-US" sz="2800" dirty="0">
                <a:solidFill>
                  <a:schemeClr val="accent5">
                    <a:lumMod val="75000"/>
                  </a:schemeClr>
                </a:solidFill>
              </a:rPr>
              <a:t>Social/Community factors </a:t>
            </a:r>
            <a:endParaRPr lang="en-AU" dirty="0">
              <a:solidFill>
                <a:schemeClr val="accent5">
                  <a:lumMod val="75000"/>
                </a:schemeClr>
              </a:solidFill>
            </a:endParaRPr>
          </a:p>
          <a:p>
            <a:pPr algn="l"/>
            <a:r>
              <a:rPr lang="en-AU" sz="2400" dirty="0">
                <a:solidFill>
                  <a:schemeClr val="tx1"/>
                </a:solidFill>
              </a:rPr>
              <a:t>    (limited access to transport, little or no family support)</a:t>
            </a:r>
            <a:endParaRPr lang="en-US" sz="6000"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13</a:t>
            </a:fld>
            <a:endParaRPr lang="en-AU" dirty="0"/>
          </a:p>
        </p:txBody>
      </p:sp>
    </p:spTree>
    <p:extLst>
      <p:ext uri="{BB962C8B-B14F-4D97-AF65-F5344CB8AC3E}">
        <p14:creationId xmlns:p14="http://schemas.microsoft.com/office/powerpoint/2010/main" val="15692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0"/>
            <a:ext cx="8496944" cy="990600"/>
          </a:xfrm>
        </p:spPr>
        <p:txBody>
          <a:bodyPr>
            <a:noAutofit/>
          </a:bodyPr>
          <a:lstStyle/>
          <a:p>
            <a:r>
              <a:rPr lang="en-US" sz="4000" dirty="0">
                <a:solidFill>
                  <a:schemeClr val="accent5">
                    <a:lumMod val="75000"/>
                  </a:schemeClr>
                </a:solidFill>
              </a:rPr>
              <a:t>Key elements of the Vulnerability Guide</a:t>
            </a:r>
            <a:endParaRPr lang="en-US" sz="4000" b="1" dirty="0">
              <a:solidFill>
                <a:schemeClr val="accent5">
                  <a:lumMod val="75000"/>
                </a:schemeClr>
              </a:solidFill>
            </a:endParaRPr>
          </a:p>
        </p:txBody>
      </p:sp>
      <p:sp>
        <p:nvSpPr>
          <p:cNvPr id="3" name="Subtitle 2"/>
          <p:cNvSpPr>
            <a:spLocks noGrp="1"/>
          </p:cNvSpPr>
          <p:nvPr>
            <p:ph type="subTitle" idx="1"/>
          </p:nvPr>
        </p:nvSpPr>
        <p:spPr>
          <a:xfrm>
            <a:off x="395536" y="1124744"/>
            <a:ext cx="8534400" cy="5040560"/>
          </a:xfrm>
        </p:spPr>
        <p:txBody>
          <a:bodyPr>
            <a:normAutofit/>
          </a:bodyPr>
          <a:lstStyle/>
          <a:p>
            <a:pPr algn="l"/>
            <a:r>
              <a:rPr lang="en-US" dirty="0">
                <a:solidFill>
                  <a:schemeClr val="tx1"/>
                </a:solidFill>
              </a:rPr>
              <a:t>Any consideration of vulnerability factors also necessitates a reflection on the corresponding protective factors which can mitigate such vulnerability.</a:t>
            </a:r>
          </a:p>
          <a:p>
            <a:pPr algn="l"/>
            <a:endParaRPr lang="en-US" dirty="0">
              <a:solidFill>
                <a:schemeClr val="tx1"/>
              </a:solidFill>
            </a:endParaRPr>
          </a:p>
          <a:p>
            <a:pPr algn="l"/>
            <a:r>
              <a:rPr lang="en-US" dirty="0">
                <a:solidFill>
                  <a:schemeClr val="tx1"/>
                </a:solidFill>
              </a:rPr>
              <a:t> </a:t>
            </a:r>
            <a:r>
              <a:rPr lang="en-US" i="1" dirty="0">
                <a:solidFill>
                  <a:schemeClr val="accent5">
                    <a:lumMod val="75000"/>
                  </a:schemeClr>
                </a:solidFill>
              </a:rPr>
              <a:t>“Every child and family will experience some difficulties, and each will have some resources and strengths to help through difficult times”</a:t>
            </a:r>
          </a:p>
          <a:p>
            <a:pPr algn="l"/>
            <a:r>
              <a:rPr lang="en-AU" sz="2200" dirty="0">
                <a:solidFill>
                  <a:schemeClr val="tx1"/>
                </a:solidFill>
              </a:rPr>
              <a:t>Kids Matter - Early Childhood Information Sheet No. 6 (</a:t>
            </a:r>
            <a:r>
              <a:rPr lang="en-AU" sz="2200" u="sng" dirty="0">
                <a:solidFill>
                  <a:schemeClr val="tx1"/>
                </a:solidFill>
                <a:hlinkClick r:id="rId3"/>
              </a:rPr>
              <a:t>www.kidsmatter.edu.au</a:t>
            </a:r>
            <a:r>
              <a:rPr lang="en-AU" sz="2200" dirty="0">
                <a:solidFill>
                  <a:schemeClr val="tx1"/>
                </a:solidFill>
              </a:rPr>
              <a:t>)</a:t>
            </a:r>
            <a:endParaRPr lang="en-US" sz="2200" dirty="0">
              <a:solidFill>
                <a:schemeClr val="tx1"/>
              </a:solidFill>
            </a:endParaRPr>
          </a:p>
          <a:p>
            <a:pPr algn="l"/>
            <a:endParaRPr lang="en-AU" sz="3000" i="1" dirty="0">
              <a:solidFill>
                <a:schemeClr val="accent5">
                  <a:lumMod val="75000"/>
                </a:schemeClr>
              </a:solidFill>
            </a:endParaRPr>
          </a:p>
          <a:p>
            <a:pPr algn="l"/>
            <a:endParaRPr lang="en-US" sz="3000" i="1" dirty="0">
              <a:solidFill>
                <a:schemeClr val="accent5">
                  <a:lumMod val="75000"/>
                </a:schemeClr>
              </a:solidFill>
            </a:endParaRPr>
          </a:p>
          <a:p>
            <a:pPr algn="l"/>
            <a:endParaRPr lang="en-US" sz="3000" i="1" dirty="0">
              <a:solidFill>
                <a:schemeClr val="accent5">
                  <a:lumMod val="75000"/>
                </a:schemeClr>
              </a:solidFill>
            </a:endParaRPr>
          </a:p>
          <a:p>
            <a:pPr lvl="0" algn="l"/>
            <a:endParaRPr lang="en-AU" sz="8000" dirty="0">
              <a:solidFill>
                <a:schemeClr val="tx1"/>
              </a:solidFill>
            </a:endParaRPr>
          </a:p>
          <a:p>
            <a:endParaRPr lang="en-US" sz="6000"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14</a:t>
            </a:fld>
            <a:endParaRPr lang="en-AU" dirty="0"/>
          </a:p>
        </p:txBody>
      </p:sp>
    </p:spTree>
    <p:extLst>
      <p:ext uri="{BB962C8B-B14F-4D97-AF65-F5344CB8AC3E}">
        <p14:creationId xmlns:p14="http://schemas.microsoft.com/office/powerpoint/2010/main" val="36043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2810411"/>
            <a:ext cx="6552728" cy="2308324"/>
          </a:xfrm>
          <a:prstGeom prst="rect">
            <a:avLst/>
          </a:prstGeom>
          <a:noFill/>
        </p:spPr>
        <p:txBody>
          <a:bodyPr wrap="square" rtlCol="0">
            <a:spAutoFit/>
          </a:bodyPr>
          <a:lstStyle/>
          <a:p>
            <a:pPr algn="ctr"/>
            <a:r>
              <a:rPr lang="en-AU" sz="3600" dirty="0">
                <a:solidFill>
                  <a:srgbClr val="7030A0"/>
                </a:solidFill>
              </a:rPr>
              <a:t> </a:t>
            </a:r>
            <a:r>
              <a:rPr lang="en-AU" sz="3600" b="1" dirty="0">
                <a:solidFill>
                  <a:srgbClr val="7030A0"/>
                </a:solidFill>
              </a:rPr>
              <a:t>The Guide has been developed</a:t>
            </a:r>
          </a:p>
          <a:p>
            <a:pPr algn="ctr"/>
            <a:r>
              <a:rPr lang="en-AU" sz="3600" dirty="0">
                <a:solidFill>
                  <a:srgbClr val="7030A0"/>
                </a:solidFill>
              </a:rPr>
              <a:t> </a:t>
            </a:r>
            <a:r>
              <a:rPr lang="en-AU" sz="3600" b="1" u="sng" dirty="0">
                <a:solidFill>
                  <a:srgbClr val="7030A0"/>
                </a:solidFill>
              </a:rPr>
              <a:t>by</a:t>
            </a:r>
            <a:r>
              <a:rPr lang="en-AU" sz="3600" b="1" dirty="0">
                <a:solidFill>
                  <a:srgbClr val="7030A0"/>
                </a:solidFill>
              </a:rPr>
              <a:t> </a:t>
            </a:r>
            <a:r>
              <a:rPr lang="en-AU" sz="3600" dirty="0">
                <a:solidFill>
                  <a:srgbClr val="7030A0"/>
                </a:solidFill>
              </a:rPr>
              <a:t>practitioners</a:t>
            </a:r>
          </a:p>
          <a:p>
            <a:pPr algn="ctr"/>
            <a:r>
              <a:rPr lang="en-AU" sz="3600" dirty="0">
                <a:solidFill>
                  <a:srgbClr val="7030A0"/>
                </a:solidFill>
              </a:rPr>
              <a:t> </a:t>
            </a:r>
            <a:r>
              <a:rPr lang="en-AU" sz="3600" b="1" u="sng" dirty="0">
                <a:solidFill>
                  <a:srgbClr val="7030A0"/>
                </a:solidFill>
              </a:rPr>
              <a:t>for</a:t>
            </a:r>
            <a:r>
              <a:rPr lang="en-AU" sz="3600" dirty="0">
                <a:solidFill>
                  <a:srgbClr val="7030A0"/>
                </a:solidFill>
              </a:rPr>
              <a:t>  practitioners</a:t>
            </a:r>
          </a:p>
          <a:p>
            <a:pPr algn="ctr"/>
            <a:r>
              <a:rPr lang="en-AU" sz="3600" b="1" dirty="0">
                <a:solidFill>
                  <a:srgbClr val="7030A0"/>
                </a:solidFill>
              </a:rPr>
              <a:t> </a:t>
            </a:r>
            <a:r>
              <a:rPr lang="en-AU" sz="3600" b="1" u="sng" dirty="0">
                <a:solidFill>
                  <a:srgbClr val="7030A0"/>
                </a:solidFill>
              </a:rPr>
              <a:t>with</a:t>
            </a:r>
            <a:r>
              <a:rPr lang="en-AU" sz="3600" dirty="0">
                <a:solidFill>
                  <a:srgbClr val="7030A0"/>
                </a:solidFill>
              </a:rPr>
              <a:t> practitioners</a:t>
            </a:r>
            <a:endParaRPr lang="en-US" sz="3600" dirty="0">
              <a:solidFill>
                <a:srgbClr val="7030A0"/>
              </a:solidFill>
            </a:endParaRPr>
          </a:p>
        </p:txBody>
      </p:sp>
      <p:sp>
        <p:nvSpPr>
          <p:cNvPr id="6" name="TextBox 5"/>
          <p:cNvSpPr txBox="1"/>
          <p:nvPr/>
        </p:nvSpPr>
        <p:spPr>
          <a:xfrm>
            <a:off x="0" y="1196752"/>
            <a:ext cx="8028384" cy="1200329"/>
          </a:xfrm>
          <a:prstGeom prst="rect">
            <a:avLst/>
          </a:prstGeom>
          <a:noFill/>
        </p:spPr>
        <p:txBody>
          <a:bodyPr wrap="square" rtlCol="0">
            <a:spAutoFit/>
          </a:bodyPr>
          <a:lstStyle/>
          <a:p>
            <a:pPr algn="ctr"/>
            <a:r>
              <a:rPr lang="en-AU" sz="3600" b="1" dirty="0">
                <a:solidFill>
                  <a:srgbClr val="008080"/>
                </a:solidFill>
              </a:rPr>
              <a:t>     The Guide has been designed to be easy to use</a:t>
            </a:r>
            <a:endParaRPr lang="en-US" sz="3600" b="1" dirty="0">
              <a:solidFill>
                <a:srgbClr val="008080"/>
              </a:solidFill>
            </a:endParaRPr>
          </a:p>
        </p:txBody>
      </p:sp>
      <p:sp>
        <p:nvSpPr>
          <p:cNvPr id="11" name="Slide Number Placeholder 10"/>
          <p:cNvSpPr>
            <a:spLocks noGrp="1"/>
          </p:cNvSpPr>
          <p:nvPr>
            <p:ph type="sldNum" sz="quarter" idx="12"/>
          </p:nvPr>
        </p:nvSpPr>
        <p:spPr/>
        <p:txBody>
          <a:bodyPr/>
          <a:lstStyle/>
          <a:p>
            <a:fld id="{EB10E117-6B84-4360-B406-C321A11C019E}" type="slidenum">
              <a:rPr lang="en-AU" smtClean="0"/>
              <a:pPr/>
              <a:t>15</a:t>
            </a:fld>
            <a:endParaRPr lang="en-AU" dirty="0"/>
          </a:p>
        </p:txBody>
      </p:sp>
    </p:spTree>
    <p:extLst>
      <p:ext uri="{BB962C8B-B14F-4D97-AF65-F5344CB8AC3E}">
        <p14:creationId xmlns:p14="http://schemas.microsoft.com/office/powerpoint/2010/main" val="2751056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251ADD-54CB-4AFB-AB10-88D43730FB0A}"/>
              </a:ext>
            </a:extLst>
          </p:cNvPr>
          <p:cNvSpPr>
            <a:spLocks noGrp="1"/>
          </p:cNvSpPr>
          <p:nvPr>
            <p:ph idx="1"/>
          </p:nvPr>
        </p:nvSpPr>
        <p:spPr>
          <a:xfrm>
            <a:off x="5256678" y="2118556"/>
            <a:ext cx="3430121" cy="2620888"/>
          </a:xfrm>
        </p:spPr>
        <p:txBody>
          <a:bodyPr>
            <a:normAutofit/>
          </a:bodyPr>
          <a:lstStyle/>
          <a:p>
            <a:pPr marL="0" indent="0">
              <a:buNone/>
            </a:pPr>
            <a:r>
              <a:rPr lang="en-US" sz="2800" dirty="0">
                <a:solidFill>
                  <a:schemeClr val="accent1"/>
                </a:solidFill>
              </a:rPr>
              <a:t>Page 1</a:t>
            </a:r>
            <a:r>
              <a:rPr lang="en-US" sz="2800" dirty="0"/>
              <a:t> provides essential background information  </a:t>
            </a:r>
          </a:p>
        </p:txBody>
      </p:sp>
      <p:sp>
        <p:nvSpPr>
          <p:cNvPr id="4" name="Slide Number Placeholder 3">
            <a:extLst>
              <a:ext uri="{FF2B5EF4-FFF2-40B4-BE49-F238E27FC236}">
                <a16:creationId xmlns:a16="http://schemas.microsoft.com/office/drawing/2014/main" xmlns="" id="{955CF410-7E55-4FC9-BC8F-AD8F8F9392B8}"/>
              </a:ext>
            </a:extLst>
          </p:cNvPr>
          <p:cNvSpPr>
            <a:spLocks noGrp="1"/>
          </p:cNvSpPr>
          <p:nvPr>
            <p:ph type="sldNum" sz="quarter" idx="12"/>
          </p:nvPr>
        </p:nvSpPr>
        <p:spPr/>
        <p:txBody>
          <a:bodyPr/>
          <a:lstStyle/>
          <a:p>
            <a:fld id="{EB10E117-6B84-4360-B406-C321A11C019E}" type="slidenum">
              <a:rPr lang="en-AU" smtClean="0"/>
              <a:pPr/>
              <a:t>16</a:t>
            </a:fld>
            <a:endParaRPr lang="en-AU" dirty="0"/>
          </a:p>
        </p:txBody>
      </p:sp>
      <p:sp>
        <p:nvSpPr>
          <p:cNvPr id="5" name="Title 1">
            <a:extLst>
              <a:ext uri="{FF2B5EF4-FFF2-40B4-BE49-F238E27FC236}">
                <a16:creationId xmlns:a16="http://schemas.microsoft.com/office/drawing/2014/main" xmlns="" id="{8FA9DEC5-ECDF-434B-A70A-A6534C5B4034}"/>
              </a:ext>
            </a:extLst>
          </p:cNvPr>
          <p:cNvSpPr>
            <a:spLocks noGrp="1"/>
          </p:cNvSpPr>
          <p:nvPr>
            <p:ph type="title"/>
          </p:nvPr>
        </p:nvSpPr>
        <p:spPr/>
        <p:txBody>
          <a:bodyPr>
            <a:normAutofit fontScale="90000"/>
          </a:bodyPr>
          <a:lstStyle/>
          <a:p>
            <a:r>
              <a:rPr lang="en-US" dirty="0">
                <a:solidFill>
                  <a:srgbClr val="7030A0"/>
                </a:solidFill>
              </a:rPr>
              <a:t>What does it look like?</a:t>
            </a:r>
            <a:br>
              <a:rPr lang="en-US" dirty="0">
                <a:solidFill>
                  <a:srgbClr val="7030A0"/>
                </a:solidFill>
              </a:rPr>
            </a:br>
            <a:endParaRPr lang="en-US" dirty="0">
              <a:solidFill>
                <a:srgbClr val="7030A0"/>
              </a:solidFill>
            </a:endParaRPr>
          </a:p>
        </p:txBody>
      </p:sp>
      <p:pic>
        <p:nvPicPr>
          <p:cNvPr id="6" name="Picture 5">
            <a:extLst>
              <a:ext uri="{FF2B5EF4-FFF2-40B4-BE49-F238E27FC236}">
                <a16:creationId xmlns:a16="http://schemas.microsoft.com/office/drawing/2014/main" xmlns="" id="{5A53C348-F60F-481B-A8A4-BCF79CD1D220}"/>
              </a:ext>
            </a:extLst>
          </p:cNvPr>
          <p:cNvPicPr>
            <a:picLocks noChangeAspect="1"/>
          </p:cNvPicPr>
          <p:nvPr/>
        </p:nvPicPr>
        <p:blipFill>
          <a:blip r:embed="rId3"/>
          <a:stretch>
            <a:fillRect/>
          </a:stretch>
        </p:blipFill>
        <p:spPr>
          <a:xfrm>
            <a:off x="1115616" y="1156003"/>
            <a:ext cx="3751791" cy="5200348"/>
          </a:xfrm>
          <a:prstGeom prst="rect">
            <a:avLst/>
          </a:prstGeom>
          <a:ln w="19050">
            <a:solidFill>
              <a:schemeClr val="accent1"/>
            </a:solidFill>
          </a:ln>
        </p:spPr>
      </p:pic>
    </p:spTree>
    <p:extLst>
      <p:ext uri="{BB962C8B-B14F-4D97-AF65-F5344CB8AC3E}">
        <p14:creationId xmlns:p14="http://schemas.microsoft.com/office/powerpoint/2010/main" val="274325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39201D-F0BB-4A74-BA5D-D92F80EF1CFC}"/>
              </a:ext>
            </a:extLst>
          </p:cNvPr>
          <p:cNvSpPr>
            <a:spLocks noGrp="1"/>
          </p:cNvSpPr>
          <p:nvPr>
            <p:ph type="title"/>
          </p:nvPr>
        </p:nvSpPr>
        <p:spPr/>
        <p:txBody>
          <a:bodyPr>
            <a:normAutofit fontScale="90000"/>
          </a:bodyPr>
          <a:lstStyle/>
          <a:p>
            <a:r>
              <a:rPr lang="en-US" dirty="0">
                <a:solidFill>
                  <a:srgbClr val="7030A0"/>
                </a:solidFill>
              </a:rPr>
              <a:t>What does it look like? </a:t>
            </a:r>
            <a:br>
              <a:rPr lang="en-US" dirty="0">
                <a:solidFill>
                  <a:srgbClr val="7030A0"/>
                </a:solidFill>
              </a:rPr>
            </a:br>
            <a:endParaRPr lang="en-US" dirty="0">
              <a:solidFill>
                <a:srgbClr val="7030A0"/>
              </a:solidFill>
            </a:endParaRPr>
          </a:p>
        </p:txBody>
      </p:sp>
      <p:sp>
        <p:nvSpPr>
          <p:cNvPr id="3" name="Content Placeholder 2">
            <a:extLst>
              <a:ext uri="{FF2B5EF4-FFF2-40B4-BE49-F238E27FC236}">
                <a16:creationId xmlns:a16="http://schemas.microsoft.com/office/drawing/2014/main" xmlns="" id="{8940E256-959F-4443-858B-A0AB58C4608B}"/>
              </a:ext>
            </a:extLst>
          </p:cNvPr>
          <p:cNvSpPr>
            <a:spLocks noGrp="1"/>
          </p:cNvSpPr>
          <p:nvPr>
            <p:ph idx="1"/>
          </p:nvPr>
        </p:nvSpPr>
        <p:spPr>
          <a:xfrm>
            <a:off x="5004048" y="1166018"/>
            <a:ext cx="3888432" cy="5190332"/>
          </a:xfrm>
        </p:spPr>
        <p:txBody>
          <a:bodyPr>
            <a:normAutofit fontScale="92500" lnSpcReduction="10000"/>
          </a:bodyPr>
          <a:lstStyle/>
          <a:p>
            <a:pPr marL="0" indent="0">
              <a:buNone/>
            </a:pPr>
            <a:r>
              <a:rPr lang="en-US" sz="2800" dirty="0">
                <a:solidFill>
                  <a:schemeClr val="accent1"/>
                </a:solidFill>
              </a:rPr>
              <a:t>Page 2 </a:t>
            </a:r>
          </a:p>
          <a:p>
            <a:r>
              <a:rPr lang="en-US" sz="2200" u="sng" dirty="0"/>
              <a:t>Action 1</a:t>
            </a:r>
            <a:r>
              <a:rPr lang="en-US" sz="2200" dirty="0"/>
              <a:t>:  Think about which of the categories and indicative reasons (as set out on page 4)  correspond to your awareness of the child and family vulnerability factors. </a:t>
            </a:r>
          </a:p>
          <a:p>
            <a:pPr marL="0" indent="0">
              <a:buNone/>
            </a:pPr>
            <a:endParaRPr lang="en-US" sz="2200" u="sng" dirty="0"/>
          </a:p>
          <a:p>
            <a:r>
              <a:rPr lang="en-US" sz="2200" u="sng" dirty="0"/>
              <a:t>Action 2</a:t>
            </a:r>
            <a:r>
              <a:rPr lang="en-US" sz="2200" dirty="0"/>
              <a:t>:  Think about the level of vulnerability. </a:t>
            </a:r>
          </a:p>
          <a:p>
            <a:pPr marL="0" indent="0">
              <a:buNone/>
            </a:pPr>
            <a:r>
              <a:rPr lang="en-US" sz="2200" dirty="0"/>
              <a:t>     (</a:t>
            </a:r>
            <a:r>
              <a:rPr lang="en-US" sz="2200" dirty="0">
                <a:solidFill>
                  <a:srgbClr val="FF0000"/>
                </a:solidFill>
              </a:rPr>
              <a:t>High</a:t>
            </a:r>
            <a:r>
              <a:rPr lang="en-US" sz="2200" dirty="0"/>
              <a:t>/</a:t>
            </a:r>
            <a:r>
              <a:rPr lang="en-US" sz="2200" dirty="0">
                <a:solidFill>
                  <a:schemeClr val="accent6">
                    <a:lumMod val="75000"/>
                  </a:schemeClr>
                </a:solidFill>
              </a:rPr>
              <a:t>Moderate</a:t>
            </a:r>
            <a:r>
              <a:rPr lang="en-US" sz="2200" dirty="0"/>
              <a:t>/</a:t>
            </a:r>
            <a:r>
              <a:rPr lang="en-US" sz="2200" dirty="0">
                <a:solidFill>
                  <a:srgbClr val="00B050"/>
                </a:solidFill>
              </a:rPr>
              <a:t>On Track</a:t>
            </a:r>
            <a:r>
              <a:rPr lang="en-US" sz="2200" dirty="0"/>
              <a:t>)</a:t>
            </a:r>
          </a:p>
          <a:p>
            <a:pPr marL="0" indent="0">
              <a:buNone/>
            </a:pPr>
            <a:endParaRPr lang="en-US" sz="2200" dirty="0"/>
          </a:p>
          <a:p>
            <a:r>
              <a:rPr lang="en-US" sz="2200" u="sng" dirty="0"/>
              <a:t>Action 3</a:t>
            </a:r>
            <a:r>
              <a:rPr lang="en-US" sz="2200" dirty="0"/>
              <a:t>:</a:t>
            </a:r>
            <a:r>
              <a:rPr lang="en-US" sz="2200" dirty="0">
                <a:solidFill>
                  <a:srgbClr val="008080"/>
                </a:solidFill>
              </a:rPr>
              <a:t>  </a:t>
            </a:r>
            <a:r>
              <a:rPr lang="en-US" sz="2200" dirty="0"/>
              <a:t>Complete the </a:t>
            </a:r>
            <a:r>
              <a:rPr lang="en-US" sz="2200" dirty="0">
                <a:solidFill>
                  <a:srgbClr val="7030A0"/>
                </a:solidFill>
              </a:rPr>
              <a:t>ECEC Vulnerability Guide </a:t>
            </a:r>
            <a:r>
              <a:rPr lang="en-US" sz="2200" u="sng" dirty="0">
                <a:solidFill>
                  <a:srgbClr val="7030A0"/>
                </a:solidFill>
              </a:rPr>
              <a:t>Audit </a:t>
            </a:r>
            <a:r>
              <a:rPr lang="en-US" sz="2200" dirty="0">
                <a:solidFill>
                  <a:srgbClr val="7030A0"/>
                </a:solidFill>
              </a:rPr>
              <a:t>Record </a:t>
            </a:r>
            <a:r>
              <a:rPr lang="en-US" sz="2200" dirty="0"/>
              <a:t>for data collection (if that is required).</a:t>
            </a:r>
          </a:p>
          <a:p>
            <a:endParaRPr lang="en-US" sz="2800" dirty="0"/>
          </a:p>
          <a:p>
            <a:endParaRPr lang="en-US" sz="2800" dirty="0"/>
          </a:p>
          <a:p>
            <a:endParaRPr lang="en-US" sz="2800" dirty="0">
              <a:solidFill>
                <a:srgbClr val="008080"/>
              </a:solidFill>
            </a:endParaRPr>
          </a:p>
          <a:p>
            <a:pPr marL="0" indent="0">
              <a:buNone/>
            </a:pPr>
            <a:endParaRPr lang="en-US" sz="2800" dirty="0"/>
          </a:p>
        </p:txBody>
      </p:sp>
      <p:sp>
        <p:nvSpPr>
          <p:cNvPr id="4" name="Slide Number Placeholder 3">
            <a:extLst>
              <a:ext uri="{FF2B5EF4-FFF2-40B4-BE49-F238E27FC236}">
                <a16:creationId xmlns:a16="http://schemas.microsoft.com/office/drawing/2014/main" xmlns="" id="{37560302-0EE3-459B-AC1D-A7248C61BCF6}"/>
              </a:ext>
            </a:extLst>
          </p:cNvPr>
          <p:cNvSpPr>
            <a:spLocks noGrp="1"/>
          </p:cNvSpPr>
          <p:nvPr>
            <p:ph type="sldNum" sz="quarter" idx="12"/>
          </p:nvPr>
        </p:nvSpPr>
        <p:spPr/>
        <p:txBody>
          <a:bodyPr/>
          <a:lstStyle/>
          <a:p>
            <a:fld id="{EB10E117-6B84-4360-B406-C321A11C019E}" type="slidenum">
              <a:rPr lang="en-AU" smtClean="0"/>
              <a:pPr/>
              <a:t>17</a:t>
            </a:fld>
            <a:endParaRPr lang="en-AU" dirty="0"/>
          </a:p>
        </p:txBody>
      </p:sp>
      <p:pic>
        <p:nvPicPr>
          <p:cNvPr id="5" name="Picture 4">
            <a:extLst>
              <a:ext uri="{FF2B5EF4-FFF2-40B4-BE49-F238E27FC236}">
                <a16:creationId xmlns:a16="http://schemas.microsoft.com/office/drawing/2014/main" xmlns="" id="{E5C1AB48-B0AD-402E-B83D-DE33F5B5A8DE}"/>
              </a:ext>
            </a:extLst>
          </p:cNvPr>
          <p:cNvPicPr>
            <a:picLocks noChangeAspect="1"/>
          </p:cNvPicPr>
          <p:nvPr/>
        </p:nvPicPr>
        <p:blipFill>
          <a:blip r:embed="rId3"/>
          <a:stretch>
            <a:fillRect/>
          </a:stretch>
        </p:blipFill>
        <p:spPr>
          <a:xfrm>
            <a:off x="1043608" y="1021680"/>
            <a:ext cx="3774208" cy="5334670"/>
          </a:xfrm>
          <a:prstGeom prst="rect">
            <a:avLst/>
          </a:prstGeom>
          <a:ln w="19050">
            <a:solidFill>
              <a:schemeClr val="accent1"/>
            </a:solidFill>
          </a:ln>
        </p:spPr>
      </p:pic>
    </p:spTree>
    <p:extLst>
      <p:ext uri="{BB962C8B-B14F-4D97-AF65-F5344CB8AC3E}">
        <p14:creationId xmlns:p14="http://schemas.microsoft.com/office/powerpoint/2010/main" val="223864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116632"/>
            <a:ext cx="5256584" cy="707886"/>
          </a:xfrm>
          <a:prstGeom prst="rect">
            <a:avLst/>
          </a:prstGeom>
          <a:noFill/>
        </p:spPr>
        <p:txBody>
          <a:bodyPr wrap="square" rtlCol="0">
            <a:spAutoFit/>
          </a:bodyPr>
          <a:lstStyle/>
          <a:p>
            <a:r>
              <a:rPr lang="en-US" sz="4000" dirty="0">
                <a:solidFill>
                  <a:srgbClr val="7030A0"/>
                </a:solidFill>
              </a:rPr>
              <a:t>What does it look like?</a:t>
            </a:r>
          </a:p>
        </p:txBody>
      </p:sp>
      <p:sp>
        <p:nvSpPr>
          <p:cNvPr id="12" name="TextBox 11"/>
          <p:cNvSpPr txBox="1"/>
          <p:nvPr/>
        </p:nvSpPr>
        <p:spPr>
          <a:xfrm>
            <a:off x="4604600" y="1052736"/>
            <a:ext cx="4510844" cy="4616648"/>
          </a:xfrm>
          <a:prstGeom prst="rect">
            <a:avLst/>
          </a:prstGeom>
          <a:noFill/>
        </p:spPr>
        <p:txBody>
          <a:bodyPr wrap="square" rtlCol="0">
            <a:spAutoFit/>
          </a:bodyPr>
          <a:lstStyle/>
          <a:p>
            <a:r>
              <a:rPr lang="en-AU" sz="2800" dirty="0">
                <a:solidFill>
                  <a:schemeClr val="accent1"/>
                </a:solidFill>
              </a:rPr>
              <a:t>Page 3</a:t>
            </a:r>
          </a:p>
          <a:p>
            <a:endParaRPr lang="en-AU" sz="2800" dirty="0">
              <a:solidFill>
                <a:schemeClr val="accent1"/>
              </a:solidFill>
            </a:endParaRPr>
          </a:p>
          <a:p>
            <a:r>
              <a:rPr lang="en-US" sz="2000" u="sng" dirty="0"/>
              <a:t>Action 3 (continued) </a:t>
            </a:r>
            <a:r>
              <a:rPr lang="en-US" sz="2000" dirty="0"/>
              <a:t>:</a:t>
            </a:r>
            <a:r>
              <a:rPr lang="en-US" sz="2000" dirty="0">
                <a:solidFill>
                  <a:srgbClr val="008080"/>
                </a:solidFill>
              </a:rPr>
              <a:t>  </a:t>
            </a:r>
            <a:r>
              <a:rPr lang="en-US" sz="2000" dirty="0"/>
              <a:t>Complete the </a:t>
            </a:r>
            <a:r>
              <a:rPr lang="en-US" sz="2000" dirty="0">
                <a:solidFill>
                  <a:srgbClr val="7030A0"/>
                </a:solidFill>
              </a:rPr>
              <a:t>ECEC Vulnerability Guide </a:t>
            </a:r>
            <a:r>
              <a:rPr lang="en-US" sz="2000" u="sng" dirty="0">
                <a:solidFill>
                  <a:srgbClr val="7030A0"/>
                </a:solidFill>
              </a:rPr>
              <a:t>Audit </a:t>
            </a:r>
            <a:r>
              <a:rPr lang="en-US" sz="2000" dirty="0">
                <a:solidFill>
                  <a:srgbClr val="7030A0"/>
                </a:solidFill>
              </a:rPr>
              <a:t>Record </a:t>
            </a:r>
            <a:r>
              <a:rPr lang="en-US" sz="2000" dirty="0"/>
              <a:t>for data collection (if that is required).</a:t>
            </a:r>
          </a:p>
          <a:p>
            <a:endParaRPr lang="en-US" sz="2000" dirty="0"/>
          </a:p>
          <a:p>
            <a:endParaRPr lang="en-US" sz="2000" dirty="0"/>
          </a:p>
          <a:p>
            <a:r>
              <a:rPr lang="en-US" sz="2000" u="sng" dirty="0"/>
              <a:t>Action 4</a:t>
            </a:r>
            <a:r>
              <a:rPr lang="en-US" sz="2000" dirty="0"/>
              <a:t>:  This provides a mechanism for ongoing monitoring of children with identified vulnerability factors.  Utilize the </a:t>
            </a:r>
            <a:r>
              <a:rPr lang="en-US" sz="2000" dirty="0">
                <a:solidFill>
                  <a:schemeClr val="accent6">
                    <a:lumMod val="75000"/>
                  </a:schemeClr>
                </a:solidFill>
              </a:rPr>
              <a:t>ECEC Vulnerability Guide </a:t>
            </a:r>
            <a:r>
              <a:rPr lang="en-US" sz="2000" u="sng" dirty="0">
                <a:solidFill>
                  <a:schemeClr val="accent6">
                    <a:lumMod val="75000"/>
                  </a:schemeClr>
                </a:solidFill>
              </a:rPr>
              <a:t>Summary</a:t>
            </a:r>
            <a:r>
              <a:rPr lang="en-US" sz="2000" dirty="0">
                <a:solidFill>
                  <a:schemeClr val="accent6">
                    <a:lumMod val="75000"/>
                  </a:schemeClr>
                </a:solidFill>
              </a:rPr>
              <a:t> Form </a:t>
            </a:r>
          </a:p>
          <a:p>
            <a:endParaRPr lang="en-US" sz="2000" dirty="0">
              <a:solidFill>
                <a:schemeClr val="accent6">
                  <a:lumMod val="75000"/>
                </a:schemeClr>
              </a:solidFill>
            </a:endParaRPr>
          </a:p>
          <a:p>
            <a:endParaRPr lang="en-US" sz="2000" dirty="0"/>
          </a:p>
          <a:p>
            <a:endParaRPr lang="en-US" dirty="0"/>
          </a:p>
        </p:txBody>
      </p:sp>
      <p:sp>
        <p:nvSpPr>
          <p:cNvPr id="5" name="Slide Number Placeholder 4"/>
          <p:cNvSpPr>
            <a:spLocks noGrp="1"/>
          </p:cNvSpPr>
          <p:nvPr>
            <p:ph type="sldNum" sz="quarter" idx="12"/>
          </p:nvPr>
        </p:nvSpPr>
        <p:spPr/>
        <p:txBody>
          <a:bodyPr/>
          <a:lstStyle/>
          <a:p>
            <a:fld id="{EB10E117-6B84-4360-B406-C321A11C019E}" type="slidenum">
              <a:rPr lang="en-AU" smtClean="0"/>
              <a:pPr/>
              <a:t>18</a:t>
            </a:fld>
            <a:endParaRPr lang="en-AU" dirty="0"/>
          </a:p>
        </p:txBody>
      </p:sp>
      <p:pic>
        <p:nvPicPr>
          <p:cNvPr id="3" name="Picture 2">
            <a:extLst>
              <a:ext uri="{FF2B5EF4-FFF2-40B4-BE49-F238E27FC236}">
                <a16:creationId xmlns:a16="http://schemas.microsoft.com/office/drawing/2014/main" xmlns="" id="{CF13EC46-F1ED-42F8-9E72-D501C182CA81}"/>
              </a:ext>
            </a:extLst>
          </p:cNvPr>
          <p:cNvPicPr>
            <a:picLocks noChangeAspect="1"/>
          </p:cNvPicPr>
          <p:nvPr/>
        </p:nvPicPr>
        <p:blipFill>
          <a:blip r:embed="rId3"/>
          <a:stretch>
            <a:fillRect/>
          </a:stretch>
        </p:blipFill>
        <p:spPr>
          <a:xfrm>
            <a:off x="467544" y="1124744"/>
            <a:ext cx="3503609" cy="4941168"/>
          </a:xfrm>
          <a:prstGeom prst="rect">
            <a:avLst/>
          </a:prstGeom>
          <a:ln w="19050">
            <a:solidFill>
              <a:schemeClr val="accent1"/>
            </a:solidFill>
          </a:ln>
        </p:spPr>
      </p:pic>
    </p:spTree>
    <p:extLst>
      <p:ext uri="{BB962C8B-B14F-4D97-AF65-F5344CB8AC3E}">
        <p14:creationId xmlns:p14="http://schemas.microsoft.com/office/powerpoint/2010/main" val="1843038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19672" y="188640"/>
            <a:ext cx="5256584" cy="707886"/>
          </a:xfrm>
          <a:prstGeom prst="rect">
            <a:avLst/>
          </a:prstGeom>
          <a:noFill/>
        </p:spPr>
        <p:txBody>
          <a:bodyPr wrap="square" rtlCol="0">
            <a:spAutoFit/>
          </a:bodyPr>
          <a:lstStyle/>
          <a:p>
            <a:r>
              <a:rPr lang="en-US" sz="4000" dirty="0">
                <a:solidFill>
                  <a:srgbClr val="7030A0"/>
                </a:solidFill>
              </a:rPr>
              <a:t>What does it look like?</a:t>
            </a:r>
          </a:p>
        </p:txBody>
      </p:sp>
      <p:sp>
        <p:nvSpPr>
          <p:cNvPr id="9" name="TextBox 8"/>
          <p:cNvSpPr txBox="1"/>
          <p:nvPr/>
        </p:nvSpPr>
        <p:spPr>
          <a:xfrm>
            <a:off x="4822610" y="836712"/>
            <a:ext cx="3997862" cy="6001643"/>
          </a:xfrm>
          <a:prstGeom prst="rect">
            <a:avLst/>
          </a:prstGeom>
          <a:noFill/>
        </p:spPr>
        <p:txBody>
          <a:bodyPr wrap="square" rtlCol="0">
            <a:spAutoFit/>
          </a:bodyPr>
          <a:lstStyle/>
          <a:p>
            <a:r>
              <a:rPr lang="en-US" sz="2800" dirty="0">
                <a:solidFill>
                  <a:schemeClr val="accent1"/>
                </a:solidFill>
              </a:rPr>
              <a:t>Page 4</a:t>
            </a:r>
          </a:p>
          <a:p>
            <a:r>
              <a:rPr lang="en-US" sz="2400" dirty="0"/>
              <a:t>There are </a:t>
            </a:r>
            <a:r>
              <a:rPr lang="en-US" sz="2400" u="sng" dirty="0"/>
              <a:t>3 </a:t>
            </a:r>
            <a:r>
              <a:rPr lang="en-US" sz="2400" b="1" u="sng" dirty="0"/>
              <a:t>key</a:t>
            </a:r>
            <a:r>
              <a:rPr lang="en-US" sz="2400" u="sng" dirty="0"/>
              <a:t> categories </a:t>
            </a:r>
            <a:r>
              <a:rPr lang="en-US" sz="2400" dirty="0"/>
              <a:t>of </a:t>
            </a:r>
          </a:p>
          <a:p>
            <a:r>
              <a:rPr lang="en-US" sz="2400" b="1" dirty="0">
                <a:solidFill>
                  <a:srgbClr val="FF0000"/>
                </a:solidFill>
              </a:rPr>
              <a:t>risk</a:t>
            </a:r>
            <a:r>
              <a:rPr lang="en-US" sz="2400" dirty="0">
                <a:solidFill>
                  <a:schemeClr val="accent5">
                    <a:lumMod val="50000"/>
                  </a:schemeClr>
                </a:solidFill>
              </a:rPr>
              <a:t> </a:t>
            </a:r>
            <a:r>
              <a:rPr lang="en-US" sz="2400" dirty="0"/>
              <a:t>and </a:t>
            </a:r>
            <a:r>
              <a:rPr lang="en-US" sz="2400" b="1" dirty="0">
                <a:solidFill>
                  <a:srgbClr val="7030A0"/>
                </a:solidFill>
              </a:rPr>
              <a:t>protective</a:t>
            </a:r>
            <a:r>
              <a:rPr lang="en-US" sz="2400" dirty="0"/>
              <a:t> factors:</a:t>
            </a:r>
          </a:p>
          <a:p>
            <a:pPr>
              <a:buFont typeface="Wingdings" pitchFamily="2" charset="2"/>
              <a:buChar char="§"/>
            </a:pPr>
            <a:r>
              <a:rPr lang="en-US" sz="2400" dirty="0"/>
              <a:t> individual child</a:t>
            </a:r>
          </a:p>
          <a:p>
            <a:pPr>
              <a:buFont typeface="Wingdings" pitchFamily="2" charset="2"/>
              <a:buChar char="§"/>
            </a:pPr>
            <a:r>
              <a:rPr lang="en-US" sz="2400" dirty="0"/>
              <a:t> parent/family/carer</a:t>
            </a:r>
          </a:p>
          <a:p>
            <a:pPr>
              <a:buFont typeface="Wingdings" pitchFamily="2" charset="2"/>
              <a:buChar char="§"/>
            </a:pPr>
            <a:r>
              <a:rPr lang="en-US" sz="2400" dirty="0"/>
              <a:t> social/environmental.</a:t>
            </a:r>
          </a:p>
          <a:p>
            <a:endParaRPr lang="en-US" sz="2400" dirty="0">
              <a:solidFill>
                <a:schemeClr val="accent6">
                  <a:lumMod val="75000"/>
                </a:schemeClr>
              </a:solidFill>
            </a:endParaRPr>
          </a:p>
          <a:p>
            <a:r>
              <a:rPr lang="en-US" sz="2400" dirty="0">
                <a:solidFill>
                  <a:srgbClr val="008080"/>
                </a:solidFill>
              </a:rPr>
              <a:t>There are </a:t>
            </a:r>
            <a:r>
              <a:rPr lang="en-US" sz="2400" u="sng" dirty="0">
                <a:solidFill>
                  <a:srgbClr val="008080"/>
                </a:solidFill>
              </a:rPr>
              <a:t>3 </a:t>
            </a:r>
            <a:r>
              <a:rPr lang="en-US" sz="2400" b="1" u="sng" dirty="0">
                <a:solidFill>
                  <a:srgbClr val="008080"/>
                </a:solidFill>
              </a:rPr>
              <a:t>sub</a:t>
            </a:r>
            <a:r>
              <a:rPr lang="en-US" sz="2400" u="sng" dirty="0">
                <a:solidFill>
                  <a:srgbClr val="008080"/>
                </a:solidFill>
              </a:rPr>
              <a:t> categories </a:t>
            </a:r>
            <a:r>
              <a:rPr lang="en-US" sz="2400" dirty="0">
                <a:solidFill>
                  <a:srgbClr val="008080"/>
                </a:solidFill>
              </a:rPr>
              <a:t>under </a:t>
            </a:r>
            <a:r>
              <a:rPr lang="en-US" sz="2400" dirty="0"/>
              <a:t>parent/family/carer</a:t>
            </a:r>
            <a:endParaRPr lang="en-US" sz="2400" dirty="0">
              <a:solidFill>
                <a:srgbClr val="008080"/>
              </a:solidFill>
            </a:endParaRPr>
          </a:p>
          <a:p>
            <a:r>
              <a:rPr lang="en-US" sz="2400" dirty="0">
                <a:solidFill>
                  <a:srgbClr val="008080"/>
                </a:solidFill>
              </a:rPr>
              <a:t>  </a:t>
            </a:r>
            <a:r>
              <a:rPr lang="en-US" sz="2400" dirty="0"/>
              <a:t>(1) Parent/carer</a:t>
            </a:r>
          </a:p>
          <a:p>
            <a:r>
              <a:rPr lang="en-US" sz="2400" dirty="0">
                <a:solidFill>
                  <a:srgbClr val="FF0000"/>
                </a:solidFill>
              </a:rPr>
              <a:t>        </a:t>
            </a:r>
            <a:r>
              <a:rPr lang="en-US" sz="2400" dirty="0"/>
              <a:t>capability</a:t>
            </a:r>
          </a:p>
          <a:p>
            <a:r>
              <a:rPr lang="en-US" sz="2400" dirty="0"/>
              <a:t>  (2) Family composition and</a:t>
            </a:r>
          </a:p>
          <a:p>
            <a:r>
              <a:rPr lang="en-US" sz="2400" dirty="0"/>
              <a:t>        dynamics</a:t>
            </a:r>
          </a:p>
          <a:p>
            <a:pPr algn="ctr"/>
            <a:r>
              <a:rPr lang="en-US" sz="2400" dirty="0"/>
              <a:t>  (3) Family  circumstances and</a:t>
            </a:r>
          </a:p>
          <a:p>
            <a:pPr algn="ctr"/>
            <a:r>
              <a:rPr lang="en-US" sz="2400" dirty="0"/>
              <a:t>   economic environment</a:t>
            </a:r>
            <a:r>
              <a:rPr lang="en-US" sz="2000" dirty="0"/>
              <a:t>.</a:t>
            </a:r>
          </a:p>
          <a:p>
            <a:pPr algn="ctr"/>
            <a:endParaRPr lang="en-US" sz="2000" dirty="0"/>
          </a:p>
        </p:txBody>
      </p:sp>
      <p:sp>
        <p:nvSpPr>
          <p:cNvPr id="5" name="Slide Number Placeholder 4"/>
          <p:cNvSpPr>
            <a:spLocks noGrp="1"/>
          </p:cNvSpPr>
          <p:nvPr>
            <p:ph type="sldNum" sz="quarter" idx="12"/>
          </p:nvPr>
        </p:nvSpPr>
        <p:spPr/>
        <p:txBody>
          <a:bodyPr/>
          <a:lstStyle/>
          <a:p>
            <a:fld id="{EB10E117-6B84-4360-B406-C321A11C019E}" type="slidenum">
              <a:rPr lang="en-AU" smtClean="0"/>
              <a:pPr/>
              <a:t>19</a:t>
            </a:fld>
            <a:endParaRPr lang="en-AU" dirty="0"/>
          </a:p>
        </p:txBody>
      </p:sp>
      <p:pic>
        <p:nvPicPr>
          <p:cNvPr id="4" name="Picture 3">
            <a:extLst>
              <a:ext uri="{FF2B5EF4-FFF2-40B4-BE49-F238E27FC236}">
                <a16:creationId xmlns:a16="http://schemas.microsoft.com/office/drawing/2014/main" xmlns="" id="{AC705C82-FEF3-4980-9FA5-5C6DD9D7065A}"/>
              </a:ext>
            </a:extLst>
          </p:cNvPr>
          <p:cNvPicPr>
            <a:picLocks noChangeAspect="1"/>
          </p:cNvPicPr>
          <p:nvPr/>
        </p:nvPicPr>
        <p:blipFill>
          <a:blip r:embed="rId3"/>
          <a:stretch>
            <a:fillRect/>
          </a:stretch>
        </p:blipFill>
        <p:spPr>
          <a:xfrm>
            <a:off x="755576" y="1177982"/>
            <a:ext cx="3672408" cy="5178368"/>
          </a:xfrm>
          <a:prstGeom prst="rect">
            <a:avLst/>
          </a:prstGeom>
          <a:ln w="19050">
            <a:solidFill>
              <a:schemeClr val="accent1"/>
            </a:solidFill>
          </a:ln>
        </p:spPr>
      </p:pic>
    </p:spTree>
    <p:extLst>
      <p:ext uri="{BB962C8B-B14F-4D97-AF65-F5344CB8AC3E}">
        <p14:creationId xmlns:p14="http://schemas.microsoft.com/office/powerpoint/2010/main" val="275105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ruce\AppData\Local\Microsoft\Windows\Temporary Internet Files\Content.IE5\KGFLA8Q1\MP900448561[1].jpg"/>
          <p:cNvPicPr>
            <a:picLocks noChangeAspect="1" noChangeArrowheads="1"/>
          </p:cNvPicPr>
          <p:nvPr/>
        </p:nvPicPr>
        <p:blipFill>
          <a:blip r:embed="rId3" cstate="print"/>
          <a:srcRect/>
          <a:stretch>
            <a:fillRect/>
          </a:stretch>
        </p:blipFill>
        <p:spPr bwMode="auto">
          <a:xfrm>
            <a:off x="1018855" y="560203"/>
            <a:ext cx="1600200" cy="2407380"/>
          </a:xfrm>
          <a:prstGeom prst="rect">
            <a:avLst/>
          </a:prstGeom>
          <a:noFill/>
        </p:spPr>
      </p:pic>
      <p:pic>
        <p:nvPicPr>
          <p:cNvPr id="1030" name="Picture 6" descr="C:\Users\Bruce\AppData\Local\Microsoft\Windows\Temporary Internet Files\Content.IE5\B30ER24I\MP900202020[1].jpg"/>
          <p:cNvPicPr>
            <a:picLocks noChangeAspect="1" noChangeArrowheads="1"/>
          </p:cNvPicPr>
          <p:nvPr/>
        </p:nvPicPr>
        <p:blipFill>
          <a:blip r:embed="rId4" cstate="print"/>
          <a:srcRect/>
          <a:stretch>
            <a:fillRect/>
          </a:stretch>
        </p:blipFill>
        <p:spPr bwMode="auto">
          <a:xfrm>
            <a:off x="3505200" y="639457"/>
            <a:ext cx="2133600" cy="1600200"/>
          </a:xfrm>
          <a:prstGeom prst="rect">
            <a:avLst/>
          </a:prstGeom>
          <a:noFill/>
        </p:spPr>
      </p:pic>
      <p:pic>
        <p:nvPicPr>
          <p:cNvPr id="4" name="Picture 4" descr="C:\Users\Bruce\AppData\Local\Microsoft\Windows\Temporary Internet Files\Content.IE5\KGFLA8Q1\MP900409657[2].jpg"/>
          <p:cNvPicPr>
            <a:picLocks noChangeAspect="1" noChangeArrowheads="1"/>
          </p:cNvPicPr>
          <p:nvPr/>
        </p:nvPicPr>
        <p:blipFill>
          <a:blip r:embed="rId5" cstate="print"/>
          <a:srcRect/>
          <a:stretch>
            <a:fillRect/>
          </a:stretch>
        </p:blipFill>
        <p:spPr bwMode="auto">
          <a:xfrm>
            <a:off x="6588224" y="539757"/>
            <a:ext cx="1536921" cy="2448272"/>
          </a:xfrm>
          <a:prstGeom prst="rect">
            <a:avLst/>
          </a:prstGeom>
          <a:noFill/>
        </p:spPr>
      </p:pic>
      <p:sp>
        <p:nvSpPr>
          <p:cNvPr id="7" name="Slide Number Placeholder 6"/>
          <p:cNvSpPr>
            <a:spLocks noGrp="1"/>
          </p:cNvSpPr>
          <p:nvPr>
            <p:ph type="sldNum" sz="quarter" idx="12"/>
          </p:nvPr>
        </p:nvSpPr>
        <p:spPr/>
        <p:txBody>
          <a:bodyPr/>
          <a:lstStyle/>
          <a:p>
            <a:fld id="{EB10E117-6B84-4360-B406-C321A11C019E}" type="slidenum">
              <a:rPr lang="en-AU" smtClean="0"/>
              <a:pPr/>
              <a:t>2</a:t>
            </a:fld>
            <a:endParaRPr lang="en-AU" dirty="0"/>
          </a:p>
        </p:txBody>
      </p:sp>
      <p:sp>
        <p:nvSpPr>
          <p:cNvPr id="10" name="Subtitle 2">
            <a:extLst>
              <a:ext uri="{FF2B5EF4-FFF2-40B4-BE49-F238E27FC236}">
                <a16:creationId xmlns:a16="http://schemas.microsoft.com/office/drawing/2014/main" xmlns="" id="{F10BAB44-D014-49C0-971C-0E216DC333EE}"/>
              </a:ext>
            </a:extLst>
          </p:cNvPr>
          <p:cNvSpPr txBox="1">
            <a:spLocks/>
          </p:cNvSpPr>
          <p:nvPr/>
        </p:nvSpPr>
        <p:spPr>
          <a:xfrm>
            <a:off x="647564" y="3186359"/>
            <a:ext cx="7848872" cy="3384376"/>
          </a:xfrm>
          <a:prstGeom prst="rect">
            <a:avLst/>
          </a:prstGeom>
          <a:ln w="38100">
            <a:solidFill>
              <a:srgbClr val="92D050"/>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latin typeface="Arial" pitchFamily="34" charset="0"/>
                <a:cs typeface="Arial" pitchFamily="34" charset="0"/>
              </a:rPr>
              <a:t> </a:t>
            </a:r>
            <a:r>
              <a:rPr lang="en-US" dirty="0">
                <a:solidFill>
                  <a:schemeClr val="tx2"/>
                </a:solidFill>
                <a:latin typeface="Arial" pitchFamily="34" charset="0"/>
                <a:cs typeface="Arial" pitchFamily="34" charset="0"/>
              </a:rPr>
              <a:t>“</a:t>
            </a:r>
            <a:r>
              <a:rPr lang="en-US" sz="2800" i="1" dirty="0">
                <a:solidFill>
                  <a:schemeClr val="accent1">
                    <a:lumMod val="75000"/>
                  </a:schemeClr>
                </a:solidFill>
                <a:latin typeface="Arial" pitchFamily="34" charset="0"/>
                <a:cs typeface="Arial" pitchFamily="34" charset="0"/>
              </a:rPr>
              <a:t>Our challenge is to join up the efforts of the many delivery and intervention agencies to ensure services move outside of the traditional silos to an earlier and more proactive engagement of vulnerable children.”</a:t>
            </a:r>
          </a:p>
          <a:p>
            <a:endParaRPr lang="en-US" sz="1200" dirty="0">
              <a:solidFill>
                <a:schemeClr val="tx1"/>
              </a:solidFill>
              <a:latin typeface="Arial" pitchFamily="34" charset="0"/>
              <a:cs typeface="Arial" pitchFamily="34" charset="0"/>
            </a:endParaRPr>
          </a:p>
          <a:p>
            <a:endParaRPr lang="en-US" sz="1200" dirty="0">
              <a:solidFill>
                <a:schemeClr val="tx1"/>
              </a:solidFill>
              <a:latin typeface="Arial" pitchFamily="34" charset="0"/>
              <a:cs typeface="Arial" pitchFamily="34" charset="0"/>
            </a:endParaRPr>
          </a:p>
          <a:p>
            <a:r>
              <a:rPr lang="en-US" sz="1200" dirty="0">
                <a:solidFill>
                  <a:schemeClr val="tx1"/>
                </a:solidFill>
                <a:latin typeface="Arial" pitchFamily="34" charset="0"/>
                <a:cs typeface="Arial" pitchFamily="34" charset="0"/>
              </a:rPr>
              <a:t>Victoria’s Vulnerable Children - our shared responsibility strategy 2013–2022 DEECD May 2013</a:t>
            </a:r>
          </a:p>
          <a:p>
            <a:endParaRPr lang="en-US" dirty="0">
              <a:solidFill>
                <a:schemeClr val="accent1">
                  <a:lumMod val="75000"/>
                </a:schemeClr>
              </a:solidFill>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048617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a:solidFill>
                  <a:srgbClr val="7030A0"/>
                </a:solidFill>
              </a:rPr>
              <a:t>Value of the Vulnerability Guide from a policy and standards perspective </a:t>
            </a:r>
            <a:endParaRPr lang="en-US" sz="4000" dirty="0">
              <a:solidFill>
                <a:srgbClr val="7030A0"/>
              </a:solidFill>
            </a:endParaRPr>
          </a:p>
        </p:txBody>
      </p:sp>
      <p:sp>
        <p:nvSpPr>
          <p:cNvPr id="3" name="Content Placeholder 2"/>
          <p:cNvSpPr>
            <a:spLocks noGrp="1"/>
          </p:cNvSpPr>
          <p:nvPr>
            <p:ph idx="1"/>
          </p:nvPr>
        </p:nvSpPr>
        <p:spPr>
          <a:xfrm>
            <a:off x="755576" y="1844824"/>
            <a:ext cx="8136904" cy="4525963"/>
          </a:xfrm>
        </p:spPr>
        <p:txBody>
          <a:bodyPr>
            <a:normAutofit/>
          </a:bodyPr>
          <a:lstStyle/>
          <a:p>
            <a:pPr>
              <a:buFont typeface="Wingdings" panose="05000000000000000000" pitchFamily="2" charset="2"/>
              <a:buChar char="§"/>
            </a:pPr>
            <a:r>
              <a:rPr lang="en-AU" sz="2800" dirty="0"/>
              <a:t>Best Start outcomes</a:t>
            </a:r>
          </a:p>
          <a:p>
            <a:pPr>
              <a:buFont typeface="Wingdings" panose="05000000000000000000" pitchFamily="2" charset="2"/>
              <a:buChar char="§"/>
            </a:pPr>
            <a:r>
              <a:rPr lang="en-AU" sz="2800" dirty="0"/>
              <a:t>National Quality Standard (NQS)</a:t>
            </a:r>
          </a:p>
          <a:p>
            <a:pPr>
              <a:buFont typeface="Wingdings" panose="05000000000000000000" pitchFamily="2" charset="2"/>
              <a:buChar char="§"/>
            </a:pPr>
            <a:r>
              <a:rPr lang="en-AU" sz="2800" dirty="0"/>
              <a:t>National Early Years Learning Framework (EYLF) and Victorian Early Years Learning &amp; Development Framework (VEYLDF)</a:t>
            </a:r>
          </a:p>
          <a:p>
            <a:pPr>
              <a:buFont typeface="Wingdings" panose="05000000000000000000" pitchFamily="2" charset="2"/>
              <a:buChar char="§"/>
            </a:pPr>
            <a:r>
              <a:rPr lang="en-AU" sz="2800" dirty="0"/>
              <a:t>Victorian Child Safe Standards </a:t>
            </a:r>
          </a:p>
          <a:p>
            <a:pPr>
              <a:buFont typeface="Wingdings" panose="05000000000000000000" pitchFamily="2" charset="2"/>
              <a:buChar char="§"/>
            </a:pPr>
            <a:r>
              <a:rPr lang="en-AU" sz="2800" dirty="0"/>
              <a:t>Victorian MCH Program Standards. </a:t>
            </a:r>
          </a:p>
        </p:txBody>
      </p:sp>
      <p:sp>
        <p:nvSpPr>
          <p:cNvPr id="4" name="Slide Number Placeholder 3"/>
          <p:cNvSpPr>
            <a:spLocks noGrp="1"/>
          </p:cNvSpPr>
          <p:nvPr>
            <p:ph type="sldNum" sz="quarter" idx="12"/>
          </p:nvPr>
        </p:nvSpPr>
        <p:spPr/>
        <p:txBody>
          <a:bodyPr/>
          <a:lstStyle/>
          <a:p>
            <a:fld id="{EB10E117-6B84-4360-B406-C321A11C019E}" type="slidenum">
              <a:rPr lang="en-AU" smtClean="0"/>
              <a:pPr/>
              <a:t>20</a:t>
            </a:fld>
            <a:endParaRPr lang="en-AU" dirty="0"/>
          </a:p>
        </p:txBody>
      </p:sp>
    </p:spTree>
    <p:extLst>
      <p:ext uri="{BB962C8B-B14F-4D97-AF65-F5344CB8AC3E}">
        <p14:creationId xmlns:p14="http://schemas.microsoft.com/office/powerpoint/2010/main" val="1739417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844824"/>
            <a:ext cx="8208912" cy="5262979"/>
          </a:xfrm>
          <a:prstGeom prst="rect">
            <a:avLst/>
          </a:prstGeom>
        </p:spPr>
        <p:txBody>
          <a:bodyPr wrap="square">
            <a:spAutoFit/>
          </a:bodyPr>
          <a:lstStyle/>
          <a:p>
            <a:pPr algn="ctr"/>
            <a:r>
              <a:rPr lang="en-AU" sz="4000" dirty="0">
                <a:solidFill>
                  <a:schemeClr val="tx2"/>
                </a:solidFill>
              </a:rPr>
              <a:t>Best Start Priority Outcomes</a:t>
            </a:r>
            <a:endParaRPr lang="en-AU" sz="5600" dirty="0">
              <a:solidFill>
                <a:schemeClr val="tx2"/>
              </a:solidFill>
            </a:endParaRPr>
          </a:p>
          <a:p>
            <a:pPr algn="ctr"/>
            <a:endParaRPr lang="en-AU" sz="3200" i="1" dirty="0"/>
          </a:p>
          <a:p>
            <a:r>
              <a:rPr lang="en-AU" sz="2800" dirty="0">
                <a:solidFill>
                  <a:srgbClr val="7030A0"/>
                </a:solidFill>
              </a:rPr>
              <a:t>Children and families </a:t>
            </a:r>
            <a:r>
              <a:rPr lang="en-AU" sz="2800" u="sng" dirty="0">
                <a:solidFill>
                  <a:srgbClr val="7030A0"/>
                </a:solidFill>
              </a:rPr>
              <a:t>actively engage </a:t>
            </a:r>
            <a:r>
              <a:rPr lang="en-AU" sz="2800" dirty="0">
                <a:solidFill>
                  <a:srgbClr val="7030A0"/>
                </a:solidFill>
              </a:rPr>
              <a:t>with MCH </a:t>
            </a:r>
          </a:p>
          <a:p>
            <a:r>
              <a:rPr lang="en-AU" sz="2800" dirty="0">
                <a:solidFill>
                  <a:srgbClr val="7030A0"/>
                </a:solidFill>
              </a:rPr>
              <a:t>Services, attending key ages and stages visits. </a:t>
            </a:r>
          </a:p>
          <a:p>
            <a:endParaRPr lang="en-AU" sz="2800" dirty="0">
              <a:solidFill>
                <a:schemeClr val="accent6">
                  <a:lumMod val="75000"/>
                </a:schemeClr>
              </a:solidFill>
            </a:endParaRPr>
          </a:p>
          <a:p>
            <a:r>
              <a:rPr lang="en-AU" sz="2800" dirty="0">
                <a:solidFill>
                  <a:schemeClr val="accent5">
                    <a:lumMod val="75000"/>
                  </a:schemeClr>
                </a:solidFill>
              </a:rPr>
              <a:t>Children participate in early childhood education </a:t>
            </a:r>
          </a:p>
          <a:p>
            <a:r>
              <a:rPr lang="en-AU" sz="2800" dirty="0">
                <a:solidFill>
                  <a:schemeClr val="accent5">
                    <a:lumMod val="75000"/>
                  </a:schemeClr>
                </a:solidFill>
              </a:rPr>
              <a:t>(e.g. kindergarten and early learning).</a:t>
            </a:r>
          </a:p>
          <a:p>
            <a:endParaRPr lang="en-AU" sz="2800" dirty="0">
              <a:solidFill>
                <a:schemeClr val="accent5">
                  <a:lumMod val="75000"/>
                </a:schemeClr>
              </a:solidFill>
            </a:endParaRPr>
          </a:p>
          <a:p>
            <a:r>
              <a:rPr lang="en-AU" sz="2000" i="1" dirty="0"/>
              <a:t>Best Start Policy and Guidelines </a:t>
            </a:r>
            <a:r>
              <a:rPr lang="en-AU" sz="2000" dirty="0"/>
              <a:t>Department of Education and Training </a:t>
            </a:r>
          </a:p>
          <a:p>
            <a:r>
              <a:rPr lang="en-AU" sz="2000" dirty="0"/>
              <a:t>July 2016  Department of Education and Training </a:t>
            </a:r>
          </a:p>
          <a:p>
            <a:endParaRPr lang="en-AU" sz="2800" dirty="0">
              <a:solidFill>
                <a:schemeClr val="accent5">
                  <a:lumMod val="75000"/>
                </a:schemeClr>
              </a:solidFill>
            </a:endParaRPr>
          </a:p>
          <a:p>
            <a:pPr marL="742950" indent="-742950">
              <a:buAutoNum type="arabicPeriod"/>
            </a:pPr>
            <a:endParaRPr lang="en-AU" sz="2800" dirty="0">
              <a:solidFill>
                <a:schemeClr val="accent6">
                  <a:lumMod val="75000"/>
                </a:schemeClr>
              </a:solidFill>
            </a:endParaRPr>
          </a:p>
        </p:txBody>
      </p:sp>
      <p:pic>
        <p:nvPicPr>
          <p:cNvPr id="5" name="Picture 10" descr="BS masthead with EC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315" y="404664"/>
            <a:ext cx="3403011" cy="93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EB10E117-6B84-4360-B406-C321A11C019E}" type="slidenum">
              <a:rPr lang="en-AU" smtClean="0"/>
              <a:pPr/>
              <a:t>21</a:t>
            </a:fld>
            <a:endParaRPr lang="en-AU" dirty="0"/>
          </a:p>
        </p:txBody>
      </p:sp>
    </p:spTree>
    <p:extLst>
      <p:ext uri="{BB962C8B-B14F-4D97-AF65-F5344CB8AC3E}">
        <p14:creationId xmlns:p14="http://schemas.microsoft.com/office/powerpoint/2010/main" val="3012397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a:solidFill>
                  <a:srgbClr val="7030A0"/>
                </a:solidFill>
              </a:rPr>
              <a:t>Value of the Vulnerability Guide </a:t>
            </a:r>
            <a:br>
              <a:rPr lang="en-AU" sz="4000" dirty="0">
                <a:solidFill>
                  <a:srgbClr val="7030A0"/>
                </a:solidFill>
              </a:rPr>
            </a:br>
            <a:r>
              <a:rPr lang="en-AU" sz="4000" dirty="0">
                <a:solidFill>
                  <a:srgbClr val="7030A0"/>
                </a:solidFill>
              </a:rPr>
              <a:t>from practice perspective </a:t>
            </a:r>
            <a:endParaRPr lang="en-US" sz="4000" dirty="0">
              <a:solidFill>
                <a:srgbClr val="7030A0"/>
              </a:solidFill>
            </a:endParaRPr>
          </a:p>
        </p:txBody>
      </p:sp>
      <p:sp>
        <p:nvSpPr>
          <p:cNvPr id="3" name="Content Placeholder 2"/>
          <p:cNvSpPr>
            <a:spLocks noGrp="1"/>
          </p:cNvSpPr>
          <p:nvPr>
            <p:ph idx="1"/>
          </p:nvPr>
        </p:nvSpPr>
        <p:spPr>
          <a:xfrm>
            <a:off x="467544" y="1844824"/>
            <a:ext cx="8352928" cy="4525963"/>
          </a:xfrm>
        </p:spPr>
        <p:txBody>
          <a:bodyPr>
            <a:normAutofit/>
          </a:bodyPr>
          <a:lstStyle/>
          <a:p>
            <a:pPr>
              <a:buFont typeface="Wingdings" panose="05000000000000000000" pitchFamily="2" charset="2"/>
              <a:buChar char="§"/>
            </a:pPr>
            <a:r>
              <a:rPr lang="en-AU" sz="2800" dirty="0"/>
              <a:t>Prompts practitioners to consider a broad range of child and parent vulnerability factors, and how these may impact on child/family wellbeing.</a:t>
            </a:r>
          </a:p>
          <a:p>
            <a:pPr>
              <a:buFont typeface="Wingdings" panose="05000000000000000000" pitchFamily="2" charset="2"/>
              <a:buChar char="§"/>
            </a:pPr>
            <a:r>
              <a:rPr lang="en-AU" sz="2800" dirty="0"/>
              <a:t>Promotes communication and shared understanding with other practitioners around vulnerability issues.</a:t>
            </a:r>
          </a:p>
          <a:p>
            <a:pPr>
              <a:buFont typeface="Wingdings" panose="05000000000000000000" pitchFamily="2" charset="2"/>
              <a:buChar char="§"/>
            </a:pPr>
            <a:r>
              <a:rPr lang="en-AU" sz="2800" dirty="0"/>
              <a:t>Such consideration potentially results in a greater level of responsiveness in support, counselling and referral. </a:t>
            </a:r>
          </a:p>
          <a:p>
            <a:pPr marL="0" indent="0">
              <a:buNone/>
            </a:pPr>
            <a:r>
              <a:rPr lang="en-AU" sz="2800" i="1" dirty="0">
                <a:solidFill>
                  <a:schemeClr val="accent6">
                    <a:lumMod val="75000"/>
                  </a:schemeClr>
                </a:solidFill>
              </a:rPr>
              <a:t>  </a:t>
            </a:r>
            <a:endParaRPr lang="en-AU" sz="2800"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22</a:t>
            </a:fld>
            <a:endParaRPr lang="en-AU" dirty="0"/>
          </a:p>
        </p:txBody>
      </p:sp>
    </p:spTree>
    <p:extLst>
      <p:ext uri="{BB962C8B-B14F-4D97-AF65-F5344CB8AC3E}">
        <p14:creationId xmlns:p14="http://schemas.microsoft.com/office/powerpoint/2010/main" val="29163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a:solidFill>
                  <a:srgbClr val="7030A0"/>
                </a:solidFill>
              </a:rPr>
              <a:t>Value of the Vulnerability Guide </a:t>
            </a:r>
            <a:br>
              <a:rPr lang="en-AU" sz="4000" dirty="0">
                <a:solidFill>
                  <a:srgbClr val="7030A0"/>
                </a:solidFill>
              </a:rPr>
            </a:br>
            <a:r>
              <a:rPr lang="en-AU" sz="4000" dirty="0">
                <a:solidFill>
                  <a:srgbClr val="7030A0"/>
                </a:solidFill>
              </a:rPr>
              <a:t>from practice perspective</a:t>
            </a:r>
            <a:endParaRPr lang="en-US" sz="4000" dirty="0">
              <a:solidFill>
                <a:srgbClr val="7030A0"/>
              </a:solidFill>
            </a:endParaRPr>
          </a:p>
        </p:txBody>
      </p:sp>
      <p:sp>
        <p:nvSpPr>
          <p:cNvPr id="3" name="Content Placeholder 2"/>
          <p:cNvSpPr>
            <a:spLocks noGrp="1"/>
          </p:cNvSpPr>
          <p:nvPr>
            <p:ph idx="1"/>
          </p:nvPr>
        </p:nvSpPr>
        <p:spPr>
          <a:xfrm>
            <a:off x="467544" y="1772816"/>
            <a:ext cx="8229600" cy="4525963"/>
          </a:xfrm>
        </p:spPr>
        <p:txBody>
          <a:bodyPr>
            <a:normAutofit fontScale="92500" lnSpcReduction="20000"/>
          </a:bodyPr>
          <a:lstStyle/>
          <a:p>
            <a:pPr marL="0" indent="0">
              <a:buNone/>
            </a:pPr>
            <a:r>
              <a:rPr lang="en-AU" sz="2800" dirty="0"/>
              <a:t>The Guide:</a:t>
            </a:r>
          </a:p>
          <a:p>
            <a:pPr>
              <a:buFont typeface="Wingdings" panose="05000000000000000000" pitchFamily="2" charset="2"/>
              <a:buChar char="§"/>
            </a:pPr>
            <a:r>
              <a:rPr lang="en-AU" sz="2800" dirty="0"/>
              <a:t>Provides a common language framework with which to discuss vulnerability issues and levels, both within and across services. For example with Child Protection/Family Support agencies.</a:t>
            </a:r>
          </a:p>
          <a:p>
            <a:pPr>
              <a:buFont typeface="Wingdings" panose="05000000000000000000" pitchFamily="2" charset="2"/>
              <a:buChar char="§"/>
            </a:pPr>
            <a:r>
              <a:rPr lang="en-AU" sz="2800" dirty="0"/>
              <a:t>Improves data collection and integrity. </a:t>
            </a:r>
          </a:p>
          <a:p>
            <a:pPr>
              <a:buFont typeface="Wingdings" panose="05000000000000000000" pitchFamily="2" charset="2"/>
              <a:buChar char="§"/>
            </a:pPr>
            <a:r>
              <a:rPr lang="en-AU" sz="2800" dirty="0"/>
              <a:t>Assists in identifying those children whose needs are greatest and who should therefore be a priority for  monitoring and additional support.</a:t>
            </a:r>
          </a:p>
          <a:p>
            <a:pPr>
              <a:buFont typeface="Wingdings" panose="05000000000000000000" pitchFamily="2" charset="2"/>
              <a:buChar char="§"/>
            </a:pPr>
            <a:r>
              <a:rPr lang="en-AU" sz="2800" dirty="0">
                <a:solidFill>
                  <a:schemeClr val="accent6">
                    <a:lumMod val="75000"/>
                  </a:schemeClr>
                </a:solidFill>
              </a:rPr>
              <a:t>Data collection can help identify geographical concentrations of vulnerability and inform resource and staffing decisions.</a:t>
            </a:r>
            <a:endParaRPr lang="en-US" sz="28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EB10E117-6B84-4360-B406-C321A11C019E}" type="slidenum">
              <a:rPr lang="en-AU" smtClean="0"/>
              <a:pPr/>
              <a:t>23</a:t>
            </a:fld>
            <a:endParaRPr lang="en-AU" dirty="0"/>
          </a:p>
        </p:txBody>
      </p:sp>
    </p:spTree>
    <p:extLst>
      <p:ext uri="{BB962C8B-B14F-4D97-AF65-F5344CB8AC3E}">
        <p14:creationId xmlns:p14="http://schemas.microsoft.com/office/powerpoint/2010/main" val="85721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6732240" cy="1143000"/>
          </a:xfrm>
        </p:spPr>
        <p:txBody>
          <a:bodyPr>
            <a:normAutofit/>
          </a:bodyPr>
          <a:lstStyle/>
          <a:p>
            <a:r>
              <a:rPr lang="en-AU" dirty="0">
                <a:solidFill>
                  <a:srgbClr val="7030A0"/>
                </a:solidFill>
              </a:rPr>
              <a:t>Intended  Use</a:t>
            </a:r>
            <a:r>
              <a:rPr lang="en-AU" dirty="0">
                <a:solidFill>
                  <a:srgbClr val="FF0000"/>
                </a:solidFill>
              </a:rPr>
              <a:t>:</a:t>
            </a:r>
            <a:r>
              <a:rPr lang="en-AU" dirty="0">
                <a:solidFill>
                  <a:srgbClr val="7030A0"/>
                </a:solidFill>
              </a:rPr>
              <a:t> </a:t>
            </a:r>
            <a:r>
              <a:rPr lang="en-AU" sz="4000" dirty="0">
                <a:solidFill>
                  <a:srgbClr val="7030A0"/>
                </a:solidFill>
              </a:rPr>
              <a:t>please note...</a:t>
            </a:r>
          </a:p>
        </p:txBody>
      </p:sp>
      <p:sp>
        <p:nvSpPr>
          <p:cNvPr id="3" name="Rectangle 2"/>
          <p:cNvSpPr/>
          <p:nvPr/>
        </p:nvSpPr>
        <p:spPr>
          <a:xfrm>
            <a:off x="482496" y="1916832"/>
            <a:ext cx="6480720" cy="3539430"/>
          </a:xfrm>
          <a:prstGeom prst="rect">
            <a:avLst/>
          </a:prstGeom>
        </p:spPr>
        <p:txBody>
          <a:bodyPr wrap="square">
            <a:spAutoFit/>
          </a:bodyPr>
          <a:lstStyle/>
          <a:p>
            <a:pPr marL="457200" indent="-457200">
              <a:buFont typeface="Wingdings" panose="05000000000000000000" pitchFamily="2" charset="2"/>
              <a:buChar char="§"/>
            </a:pPr>
            <a:r>
              <a:rPr lang="en-AU" sz="3200" dirty="0"/>
              <a:t>It is only a guide - not a risk assessment tool.</a:t>
            </a:r>
          </a:p>
          <a:p>
            <a:endParaRPr lang="en-AU" sz="3200" dirty="0"/>
          </a:p>
          <a:p>
            <a:pPr marL="457200" indent="-457200">
              <a:buFont typeface="Wingdings" panose="05000000000000000000" pitchFamily="2" charset="2"/>
              <a:buChar char="§"/>
            </a:pPr>
            <a:r>
              <a:rPr lang="en-AU" sz="3200" dirty="0">
                <a:solidFill>
                  <a:srgbClr val="7030A0"/>
                </a:solidFill>
              </a:rPr>
              <a:t>It is designed to be - an alert, a mechanism, a process, a reflection tool.</a:t>
            </a:r>
          </a:p>
          <a:p>
            <a:pPr marL="457200" indent="-457200">
              <a:buFont typeface="Wingdings" panose="05000000000000000000" pitchFamily="2" charset="2"/>
              <a:buChar char="§"/>
            </a:pPr>
            <a:endParaRPr lang="en-AU" sz="3200" dirty="0"/>
          </a:p>
        </p:txBody>
      </p:sp>
      <p:pic>
        <p:nvPicPr>
          <p:cNvPr id="5131" name="Picture 11" descr="C:\Users\Bruce\AppData\Local\Microsoft\Windows\Temporary Internet Files\Content.IE5\LFGW78RW\MC900434389[1].wmf"/>
          <p:cNvPicPr>
            <a:picLocks noChangeAspect="1" noChangeArrowheads="1"/>
          </p:cNvPicPr>
          <p:nvPr/>
        </p:nvPicPr>
        <p:blipFill>
          <a:blip r:embed="rId3" cstate="print"/>
          <a:srcRect/>
          <a:stretch>
            <a:fillRect/>
          </a:stretch>
        </p:blipFill>
        <p:spPr bwMode="auto">
          <a:xfrm>
            <a:off x="6948264" y="4293096"/>
            <a:ext cx="1152128" cy="1816118"/>
          </a:xfrm>
          <a:prstGeom prst="rect">
            <a:avLst/>
          </a:prstGeom>
          <a:noFill/>
        </p:spPr>
      </p:pic>
      <p:pic>
        <p:nvPicPr>
          <p:cNvPr id="3075" name="Picture 3" descr="C:\Users\Bruce\AppData\Local\Microsoft\Windows\Temporary Internet Files\Content.IE5\V3QLUUIW\MC900355635[1].wmf"/>
          <p:cNvPicPr>
            <a:picLocks noChangeAspect="1" noChangeArrowheads="1"/>
          </p:cNvPicPr>
          <p:nvPr/>
        </p:nvPicPr>
        <p:blipFill>
          <a:blip r:embed="rId4" cstate="print"/>
          <a:srcRect/>
          <a:stretch>
            <a:fillRect/>
          </a:stretch>
        </p:blipFill>
        <p:spPr bwMode="auto">
          <a:xfrm>
            <a:off x="6660232" y="1412775"/>
            <a:ext cx="1368152" cy="2017507"/>
          </a:xfrm>
          <a:prstGeom prst="rect">
            <a:avLst/>
          </a:prstGeom>
          <a:noFill/>
        </p:spPr>
      </p:pic>
      <p:sp>
        <p:nvSpPr>
          <p:cNvPr id="6" name="Slide Number Placeholder 5"/>
          <p:cNvSpPr>
            <a:spLocks noGrp="1"/>
          </p:cNvSpPr>
          <p:nvPr>
            <p:ph type="sldNum" sz="quarter" idx="12"/>
          </p:nvPr>
        </p:nvSpPr>
        <p:spPr/>
        <p:txBody>
          <a:bodyPr/>
          <a:lstStyle/>
          <a:p>
            <a:fld id="{EB10E117-6B84-4360-B406-C321A11C019E}" type="slidenum">
              <a:rPr lang="en-AU" smtClean="0"/>
              <a:pPr/>
              <a:t>24</a:t>
            </a:fld>
            <a:endParaRPr lang="en-AU" dirty="0"/>
          </a:p>
        </p:txBody>
      </p:sp>
    </p:spTree>
    <p:extLst>
      <p:ext uri="{BB962C8B-B14F-4D97-AF65-F5344CB8AC3E}">
        <p14:creationId xmlns:p14="http://schemas.microsoft.com/office/powerpoint/2010/main" val="879285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980728"/>
            <a:ext cx="7992888" cy="4247317"/>
          </a:xfrm>
          <a:prstGeom prst="rect">
            <a:avLst/>
          </a:prstGeom>
        </p:spPr>
        <p:txBody>
          <a:bodyPr wrap="square">
            <a:spAutoFit/>
          </a:bodyPr>
          <a:lstStyle/>
          <a:p>
            <a:r>
              <a:rPr lang="en-US" sz="3000" i="1" dirty="0">
                <a:solidFill>
                  <a:schemeClr val="accent5">
                    <a:lumMod val="75000"/>
                  </a:schemeClr>
                </a:solidFill>
              </a:rPr>
              <a:t>“This is a tool to articulate categories of vulnerability, work with other services and give concise evidence to assist working with service providers about issues of concern for children”</a:t>
            </a:r>
          </a:p>
          <a:p>
            <a:endParaRPr lang="en-US" sz="3000" dirty="0">
              <a:solidFill>
                <a:schemeClr val="accent5">
                  <a:lumMod val="75000"/>
                </a:schemeClr>
              </a:solidFill>
            </a:endParaRPr>
          </a:p>
          <a:p>
            <a:endParaRPr lang="en-US" sz="3000" dirty="0">
              <a:solidFill>
                <a:schemeClr val="accent5">
                  <a:lumMod val="75000"/>
                </a:schemeClr>
              </a:solidFill>
            </a:endParaRPr>
          </a:p>
          <a:p>
            <a:r>
              <a:rPr lang="en-US" sz="3000" i="1" dirty="0">
                <a:solidFill>
                  <a:schemeClr val="accent6">
                    <a:lumMod val="75000"/>
                  </a:schemeClr>
                </a:solidFill>
              </a:rPr>
              <a:t>“The Guide gives us the ability to have a standardised evaluation of vulnerability…”</a:t>
            </a:r>
            <a:endParaRPr lang="en-US" sz="3000" dirty="0">
              <a:solidFill>
                <a:schemeClr val="accent6">
                  <a:lumMod val="75000"/>
                </a:schemeClr>
              </a:solidFill>
            </a:endParaRPr>
          </a:p>
          <a:p>
            <a:r>
              <a:rPr lang="en-US" sz="3000" dirty="0">
                <a:solidFill>
                  <a:schemeClr val="accent5">
                    <a:lumMod val="75000"/>
                  </a:schemeClr>
                </a:solidFill>
              </a:rPr>
              <a:t> </a:t>
            </a:r>
            <a:endParaRPr lang="en-US" sz="3000" dirty="0">
              <a:solidFill>
                <a:srgbClr val="FF0000"/>
              </a:solidFill>
            </a:endParaRPr>
          </a:p>
        </p:txBody>
      </p:sp>
      <p:sp>
        <p:nvSpPr>
          <p:cNvPr id="3" name="Slide Number Placeholder 2"/>
          <p:cNvSpPr>
            <a:spLocks noGrp="1"/>
          </p:cNvSpPr>
          <p:nvPr>
            <p:ph type="sldNum" sz="quarter" idx="12"/>
          </p:nvPr>
        </p:nvSpPr>
        <p:spPr/>
        <p:txBody>
          <a:bodyPr/>
          <a:lstStyle/>
          <a:p>
            <a:fld id="{EB10E117-6B84-4360-B406-C321A11C019E}" type="slidenum">
              <a:rPr lang="en-AU" smtClean="0"/>
              <a:pPr/>
              <a:t>25</a:t>
            </a:fld>
            <a:endParaRPr lang="en-AU" dirty="0"/>
          </a:p>
        </p:txBody>
      </p:sp>
    </p:spTree>
    <p:extLst>
      <p:ext uri="{BB962C8B-B14F-4D97-AF65-F5344CB8AC3E}">
        <p14:creationId xmlns:p14="http://schemas.microsoft.com/office/powerpoint/2010/main" val="2644397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517232"/>
            <a:ext cx="8229600" cy="1143000"/>
          </a:xfrm>
        </p:spPr>
        <p:txBody>
          <a:bodyPr>
            <a:normAutofit fontScale="90000"/>
          </a:bodyPr>
          <a:lstStyle/>
          <a:p>
            <a:r>
              <a:rPr lang="en-US" b="1" dirty="0">
                <a:solidFill>
                  <a:srgbClr val="008080"/>
                </a:solidFill>
              </a:rPr>
              <a:t/>
            </a:r>
            <a:br>
              <a:rPr lang="en-US" b="1" dirty="0">
                <a:solidFill>
                  <a:srgbClr val="008080"/>
                </a:solidFill>
              </a:rPr>
            </a:br>
            <a:endParaRPr lang="en-US" dirty="0"/>
          </a:p>
        </p:txBody>
      </p:sp>
      <p:sp>
        <p:nvSpPr>
          <p:cNvPr id="3" name="Content Placeholder 2"/>
          <p:cNvSpPr>
            <a:spLocks noGrp="1"/>
          </p:cNvSpPr>
          <p:nvPr>
            <p:ph idx="1"/>
          </p:nvPr>
        </p:nvSpPr>
        <p:spPr>
          <a:xfrm>
            <a:off x="899592" y="1268760"/>
            <a:ext cx="7488832" cy="5001419"/>
          </a:xfrm>
        </p:spPr>
        <p:txBody>
          <a:bodyPr>
            <a:normAutofit/>
          </a:bodyPr>
          <a:lstStyle/>
          <a:p>
            <a:pPr marL="0" indent="0">
              <a:buNone/>
            </a:pPr>
            <a:r>
              <a:rPr lang="en-AU" i="1" dirty="0"/>
              <a:t>“It has been a very beneficial tool. It allows quick identification of vulnerable families...</a:t>
            </a:r>
          </a:p>
          <a:p>
            <a:pPr marL="0" indent="0">
              <a:buNone/>
            </a:pPr>
            <a:endParaRPr lang="en-AU" i="1" dirty="0"/>
          </a:p>
          <a:p>
            <a:pPr marL="0" indent="0">
              <a:buNone/>
            </a:pPr>
            <a:r>
              <a:rPr lang="en-AU" i="1" dirty="0"/>
              <a:t> ...It has also allowed families to have more support/follow up if they need it.” </a:t>
            </a:r>
          </a:p>
          <a:p>
            <a:pPr marL="0" indent="0">
              <a:buNone/>
            </a:pPr>
            <a:endParaRPr lang="en-AU" i="1" dirty="0"/>
          </a:p>
          <a:p>
            <a:pPr marL="0" indent="0">
              <a:buNone/>
            </a:pPr>
            <a:endParaRPr lang="en-AU" i="1" dirty="0"/>
          </a:p>
          <a:p>
            <a:pPr marL="0" indent="0">
              <a:buNone/>
            </a:pPr>
            <a:r>
              <a:rPr lang="en-AU" sz="2000" i="1" dirty="0"/>
              <a:t>Greater Shepparton Vulnerability Guide Evaluation November 2014.</a:t>
            </a:r>
          </a:p>
        </p:txBody>
      </p:sp>
      <p:sp>
        <p:nvSpPr>
          <p:cNvPr id="4" name="Slide Number Placeholder 3"/>
          <p:cNvSpPr>
            <a:spLocks noGrp="1"/>
          </p:cNvSpPr>
          <p:nvPr>
            <p:ph type="sldNum" sz="quarter" idx="12"/>
          </p:nvPr>
        </p:nvSpPr>
        <p:spPr/>
        <p:txBody>
          <a:bodyPr/>
          <a:lstStyle/>
          <a:p>
            <a:fld id="{EB10E117-6B84-4360-B406-C321A11C019E}" type="slidenum">
              <a:rPr lang="en-AU" smtClean="0"/>
              <a:pPr/>
              <a:t>26</a:t>
            </a:fld>
            <a:endParaRPr lang="en-AU" dirty="0"/>
          </a:p>
        </p:txBody>
      </p:sp>
    </p:spTree>
    <p:extLst>
      <p:ext uri="{BB962C8B-B14F-4D97-AF65-F5344CB8AC3E}">
        <p14:creationId xmlns:p14="http://schemas.microsoft.com/office/powerpoint/2010/main" val="2202148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c_user\AppData\Local\Microsoft\Windows\Temporary Internet Files\Content.IE5\JE0WKAFS\question-mark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708429"/>
            <a:ext cx="4951437" cy="297086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B10E117-6B84-4360-B406-C321A11C019E}" type="slidenum">
              <a:rPr lang="en-AU" smtClean="0"/>
              <a:pPr/>
              <a:t>27</a:t>
            </a:fld>
            <a:endParaRPr lang="en-AU" dirty="0"/>
          </a:p>
        </p:txBody>
      </p:sp>
    </p:spTree>
    <p:extLst>
      <p:ext uri="{BB962C8B-B14F-4D97-AF65-F5344CB8AC3E}">
        <p14:creationId xmlns:p14="http://schemas.microsoft.com/office/powerpoint/2010/main" val="3814615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76664"/>
          </a:xfrm>
        </p:spPr>
        <p:txBody>
          <a:bodyPr>
            <a:noAutofit/>
          </a:bodyPr>
          <a:lstStyle/>
          <a:p>
            <a:pPr algn="ctr">
              <a:buNone/>
            </a:pPr>
            <a:r>
              <a:rPr lang="en-US" sz="4800" dirty="0">
                <a:solidFill>
                  <a:srgbClr val="008080"/>
                </a:solidFill>
              </a:rPr>
              <a:t>Section 2: </a:t>
            </a:r>
            <a:endParaRPr lang="en-US" sz="4000" dirty="0">
              <a:solidFill>
                <a:srgbClr val="008080"/>
              </a:solidFill>
            </a:endParaRPr>
          </a:p>
          <a:p>
            <a:pPr algn="ctr">
              <a:buNone/>
            </a:pPr>
            <a:r>
              <a:rPr lang="en-US" dirty="0">
                <a:solidFill>
                  <a:srgbClr val="008080"/>
                </a:solidFill>
              </a:rPr>
              <a:t>Understanding Vulnerability and </a:t>
            </a:r>
          </a:p>
          <a:p>
            <a:pPr algn="ctr">
              <a:buNone/>
            </a:pPr>
            <a:r>
              <a:rPr lang="en-US" dirty="0">
                <a:solidFill>
                  <a:srgbClr val="008080"/>
                </a:solidFill>
              </a:rPr>
              <a:t>Protective Factors </a:t>
            </a:r>
          </a:p>
          <a:p>
            <a:pPr algn="ctr">
              <a:buNone/>
            </a:pPr>
            <a:endParaRPr lang="en-US" dirty="0"/>
          </a:p>
          <a:p>
            <a:pPr algn="ctr">
              <a:buNone/>
            </a:pPr>
            <a:r>
              <a:rPr lang="en-US" dirty="0"/>
              <a:t>Key definitions and elements </a:t>
            </a:r>
          </a:p>
          <a:p>
            <a:pPr algn="ctr">
              <a:buNone/>
            </a:pPr>
            <a:r>
              <a:rPr lang="en-US" dirty="0"/>
              <a:t>Family Complexity</a:t>
            </a:r>
          </a:p>
          <a:p>
            <a:pPr algn="ctr">
              <a:buNone/>
            </a:pPr>
            <a:r>
              <a:rPr lang="en-US" dirty="0"/>
              <a:t>Early Brain Development</a:t>
            </a:r>
          </a:p>
          <a:p>
            <a:pPr algn="ctr">
              <a:buNone/>
            </a:pPr>
            <a:r>
              <a:rPr lang="en-US" dirty="0"/>
              <a:t>Cumulative Harm &amp; Life Outcomes</a:t>
            </a:r>
          </a:p>
          <a:p>
            <a:pPr algn="ctr">
              <a:buNone/>
            </a:pPr>
            <a:r>
              <a:rPr lang="en-US" dirty="0"/>
              <a:t>Trauma Informed Practice </a:t>
            </a:r>
          </a:p>
          <a:p>
            <a:pPr algn="ctr">
              <a:buNone/>
            </a:pPr>
            <a:endParaRPr lang="en-US" dirty="0"/>
          </a:p>
          <a:p>
            <a:pPr algn="ctr">
              <a:buNone/>
            </a:pPr>
            <a:endParaRPr lang="en-US" dirty="0"/>
          </a:p>
          <a:p>
            <a:pPr algn="ctr">
              <a:buNone/>
            </a:pPr>
            <a:endParaRPr lang="en-US" dirty="0"/>
          </a:p>
          <a:p>
            <a:pPr algn="ctr">
              <a:buNone/>
            </a:pPr>
            <a:r>
              <a:rPr lang="en-US" dirty="0"/>
              <a:t> </a:t>
            </a:r>
          </a:p>
        </p:txBody>
      </p:sp>
      <p:sp>
        <p:nvSpPr>
          <p:cNvPr id="4" name="Slide Number Placeholder 3"/>
          <p:cNvSpPr>
            <a:spLocks noGrp="1"/>
          </p:cNvSpPr>
          <p:nvPr>
            <p:ph type="sldNum" sz="quarter" idx="12"/>
          </p:nvPr>
        </p:nvSpPr>
        <p:spPr/>
        <p:txBody>
          <a:bodyPr/>
          <a:lstStyle/>
          <a:p>
            <a:fld id="{EB10E117-6B84-4360-B406-C321A11C019E}" type="slidenum">
              <a:rPr lang="en-AU" smtClean="0"/>
              <a:pPr/>
              <a:t>28</a:t>
            </a:fld>
            <a:endParaRPr lang="en-AU" dirty="0"/>
          </a:p>
        </p:txBody>
      </p:sp>
    </p:spTree>
    <p:extLst>
      <p:ext uri="{BB962C8B-B14F-4D97-AF65-F5344CB8AC3E}">
        <p14:creationId xmlns:p14="http://schemas.microsoft.com/office/powerpoint/2010/main" val="3752842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700808"/>
            <a:ext cx="8064896" cy="4431983"/>
          </a:xfrm>
          <a:prstGeom prst="rect">
            <a:avLst/>
          </a:prstGeom>
        </p:spPr>
        <p:txBody>
          <a:bodyPr wrap="square">
            <a:spAutoFit/>
          </a:bodyPr>
          <a:lstStyle/>
          <a:p>
            <a:r>
              <a:rPr lang="en-US" sz="2800" i="1" dirty="0">
                <a:solidFill>
                  <a:srgbClr val="000000"/>
                </a:solidFill>
              </a:rPr>
              <a:t>“In the context of the </a:t>
            </a:r>
            <a:r>
              <a:rPr lang="en-US" sz="2800" i="1" dirty="0">
                <a:solidFill>
                  <a:srgbClr val="7030A0"/>
                </a:solidFill>
              </a:rPr>
              <a:t>Best Start </a:t>
            </a:r>
            <a:r>
              <a:rPr lang="en-US" sz="2800" i="1" dirty="0">
                <a:solidFill>
                  <a:srgbClr val="000000"/>
                </a:solidFill>
              </a:rPr>
              <a:t>program, vulnerability can refer to a broad range of factors that may prevent children from reaching their potential – for example, children in Out of Home Care or at risk of abuse or neglect, newly arrived migrants/refugees, children with a disability or developmental delay, isolated and rural communities, transient populations and areas of entrenched disadvantage.”</a:t>
            </a:r>
          </a:p>
          <a:p>
            <a:endParaRPr lang="en-US" sz="2800" i="1" dirty="0">
              <a:solidFill>
                <a:srgbClr val="000000"/>
              </a:solidFill>
            </a:endParaRPr>
          </a:p>
          <a:p>
            <a:pPr>
              <a:lnSpc>
                <a:spcPct val="150000"/>
              </a:lnSpc>
            </a:pPr>
            <a:r>
              <a:rPr lang="en-US" sz="2000" dirty="0">
                <a:solidFill>
                  <a:srgbClr val="000000"/>
                </a:solidFill>
              </a:rPr>
              <a:t>Best Start Guidelines July 2016 DET </a:t>
            </a:r>
            <a:endParaRPr lang="en-US" sz="2000" dirty="0"/>
          </a:p>
        </p:txBody>
      </p:sp>
      <p:sp>
        <p:nvSpPr>
          <p:cNvPr id="3" name="Title 1"/>
          <p:cNvSpPr txBox="1">
            <a:spLocks/>
          </p:cNvSpPr>
          <p:nvPr/>
        </p:nvSpPr>
        <p:spPr>
          <a:xfrm>
            <a:off x="395536" y="332656"/>
            <a:ext cx="77724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8080"/>
                </a:solidFill>
              </a:rPr>
              <a:t>    </a:t>
            </a:r>
            <a:r>
              <a:rPr lang="en-US" sz="4000" dirty="0">
                <a:solidFill>
                  <a:srgbClr val="008080"/>
                </a:solidFill>
              </a:rPr>
              <a:t>Vulnerability – Definitions</a:t>
            </a:r>
            <a:r>
              <a:rPr lang="en-US" sz="4000" b="1" dirty="0"/>
              <a:t/>
            </a:r>
            <a:br>
              <a:rPr lang="en-US" sz="4000" b="1" dirty="0"/>
            </a:br>
            <a:endParaRPr lang="en-US" sz="4000" b="1" dirty="0">
              <a:solidFill>
                <a:srgbClr val="008080"/>
              </a:solidFill>
            </a:endParaRPr>
          </a:p>
        </p:txBody>
      </p:sp>
    </p:spTree>
    <p:extLst>
      <p:ext uri="{BB962C8B-B14F-4D97-AF65-F5344CB8AC3E}">
        <p14:creationId xmlns:p14="http://schemas.microsoft.com/office/powerpoint/2010/main" val="3253766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4525963"/>
          </a:xfrm>
        </p:spPr>
        <p:txBody>
          <a:bodyPr/>
          <a:lstStyle/>
          <a:p>
            <a:pPr marL="0" indent="0">
              <a:buNone/>
            </a:pPr>
            <a:endParaRPr lang="en-US" dirty="0"/>
          </a:p>
          <a:p>
            <a:pPr marL="0" indent="0">
              <a:buNone/>
            </a:pPr>
            <a:endParaRPr lang="en-US" dirty="0"/>
          </a:p>
          <a:p>
            <a:pPr marL="0" indent="0">
              <a:buNone/>
            </a:pPr>
            <a:r>
              <a:rPr lang="en-US" dirty="0">
                <a:solidFill>
                  <a:srgbClr val="7030A0"/>
                </a:solidFill>
              </a:rPr>
              <a:t>In 2012 the Greater Shepparton Best Start Program set out to develop a practice tool that would assist early years practitioners to better identify and respond to early childhood vulnerability factors.  </a:t>
            </a:r>
          </a:p>
          <a:p>
            <a:pPr marL="0" indent="0">
              <a:buNone/>
            </a:pPr>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3</a:t>
            </a:fld>
            <a:endParaRPr lang="en-AU" dirty="0"/>
          </a:p>
        </p:txBody>
      </p:sp>
    </p:spTree>
    <p:extLst>
      <p:ext uri="{BB962C8B-B14F-4D97-AF65-F5344CB8AC3E}">
        <p14:creationId xmlns:p14="http://schemas.microsoft.com/office/powerpoint/2010/main" val="3164413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2"/>
            <a:ext cx="7772400" cy="1066800"/>
          </a:xfrm>
        </p:spPr>
        <p:txBody>
          <a:bodyPr>
            <a:noAutofit/>
          </a:bodyPr>
          <a:lstStyle/>
          <a:p>
            <a:r>
              <a:rPr lang="en-US" sz="3600" b="1" dirty="0">
                <a:solidFill>
                  <a:srgbClr val="008080"/>
                </a:solidFill>
              </a:rPr>
              <a:t>    </a:t>
            </a:r>
            <a:r>
              <a:rPr lang="en-US" sz="4000" dirty="0">
                <a:solidFill>
                  <a:srgbClr val="008080"/>
                </a:solidFill>
              </a:rPr>
              <a:t>Vulnerability – Definitions</a:t>
            </a:r>
            <a:r>
              <a:rPr lang="en-US" sz="4000" dirty="0"/>
              <a:t/>
            </a:r>
            <a:br>
              <a:rPr lang="en-US" sz="4000" dirty="0"/>
            </a:br>
            <a:endParaRPr lang="en-US" sz="4000" dirty="0">
              <a:solidFill>
                <a:srgbClr val="008080"/>
              </a:solidFill>
            </a:endParaRPr>
          </a:p>
        </p:txBody>
      </p:sp>
      <p:sp>
        <p:nvSpPr>
          <p:cNvPr id="3" name="Subtitle 2"/>
          <p:cNvSpPr>
            <a:spLocks noGrp="1"/>
          </p:cNvSpPr>
          <p:nvPr>
            <p:ph type="subTitle" idx="1"/>
          </p:nvPr>
        </p:nvSpPr>
        <p:spPr>
          <a:xfrm>
            <a:off x="539552" y="1628800"/>
            <a:ext cx="7920880" cy="4800600"/>
          </a:xfrm>
        </p:spPr>
        <p:txBody>
          <a:bodyPr>
            <a:normAutofit/>
          </a:bodyPr>
          <a:lstStyle/>
          <a:p>
            <a:r>
              <a:rPr lang="en-US" sz="3600" dirty="0">
                <a:solidFill>
                  <a:schemeClr val="tx1"/>
                </a:solidFill>
              </a:rPr>
              <a:t>“Children and young people are vulnerable if the capacity of parents and family to effectively care, protect and provide for their long term development and wellbeing is limited.”</a:t>
            </a:r>
          </a:p>
          <a:p>
            <a:endParaRPr lang="en-US" dirty="0">
              <a:solidFill>
                <a:schemeClr val="tx1"/>
              </a:solidFill>
            </a:endParaRPr>
          </a:p>
          <a:p>
            <a:r>
              <a:rPr lang="en-US" sz="2000" i="1" dirty="0">
                <a:solidFill>
                  <a:schemeClr val="tx1"/>
                </a:solidFill>
              </a:rPr>
              <a:t>Victoria’s Vulnerable Children –  Our Shared Responsibility  </a:t>
            </a:r>
          </a:p>
          <a:p>
            <a:r>
              <a:rPr lang="en-US" sz="2000" i="1" dirty="0">
                <a:solidFill>
                  <a:schemeClr val="tx1"/>
                </a:solidFill>
              </a:rPr>
              <a:t>Strategy 2013-2022. </a:t>
            </a:r>
            <a:r>
              <a:rPr lang="en-US" sz="2000" dirty="0">
                <a:solidFill>
                  <a:schemeClr val="tx1"/>
                </a:solidFill>
              </a:rPr>
              <a:t> </a:t>
            </a:r>
          </a:p>
          <a:p>
            <a:pPr algn="l"/>
            <a:endParaRPr lang="en-US" b="1"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30</a:t>
            </a:fld>
            <a:endParaRPr lang="en-AU" dirty="0"/>
          </a:p>
        </p:txBody>
      </p:sp>
    </p:spTree>
    <p:extLst>
      <p:ext uri="{BB962C8B-B14F-4D97-AF65-F5344CB8AC3E}">
        <p14:creationId xmlns:p14="http://schemas.microsoft.com/office/powerpoint/2010/main" val="607169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7772400" cy="990600"/>
          </a:xfrm>
        </p:spPr>
        <p:txBody>
          <a:bodyPr>
            <a:normAutofit/>
          </a:bodyPr>
          <a:lstStyle/>
          <a:p>
            <a:r>
              <a:rPr lang="en-US" sz="4000" dirty="0">
                <a:solidFill>
                  <a:srgbClr val="008080"/>
                </a:solidFill>
              </a:rPr>
              <a:t>Vulnerability – Definitions</a:t>
            </a:r>
          </a:p>
        </p:txBody>
      </p:sp>
      <p:sp>
        <p:nvSpPr>
          <p:cNvPr id="3" name="Subtitle 2"/>
          <p:cNvSpPr>
            <a:spLocks noGrp="1"/>
          </p:cNvSpPr>
          <p:nvPr>
            <p:ph type="subTitle" idx="1"/>
          </p:nvPr>
        </p:nvSpPr>
        <p:spPr>
          <a:xfrm>
            <a:off x="467544" y="1196752"/>
            <a:ext cx="8077200" cy="5127848"/>
          </a:xfrm>
        </p:spPr>
        <p:txBody>
          <a:bodyPr>
            <a:normAutofit/>
          </a:bodyPr>
          <a:lstStyle/>
          <a:p>
            <a:pPr algn="l"/>
            <a:endParaRPr lang="en-US" dirty="0">
              <a:solidFill>
                <a:schemeClr val="tx1"/>
              </a:solidFill>
              <a:cs typeface="Arial" pitchFamily="34" charset="0"/>
            </a:endParaRPr>
          </a:p>
          <a:p>
            <a:pPr algn="l"/>
            <a:endParaRPr lang="en-AU" dirty="0">
              <a:solidFill>
                <a:schemeClr val="tx1"/>
              </a:solidFill>
            </a:endParaRPr>
          </a:p>
          <a:p>
            <a:pPr lvl="0" algn="l"/>
            <a:endParaRPr lang="en-AU" sz="8600" dirty="0">
              <a:solidFill>
                <a:srgbClr val="008080"/>
              </a:solidFill>
            </a:endParaRPr>
          </a:p>
          <a:p>
            <a:pPr lvl="0" algn="l"/>
            <a:endParaRPr lang="en-AU" sz="8000" dirty="0">
              <a:solidFill>
                <a:schemeClr val="tx1"/>
              </a:solidFill>
            </a:endParaRPr>
          </a:p>
          <a:p>
            <a:endParaRPr lang="en-US" sz="6000" dirty="0"/>
          </a:p>
        </p:txBody>
      </p:sp>
      <p:sp>
        <p:nvSpPr>
          <p:cNvPr id="4" name="Rectangle 3"/>
          <p:cNvSpPr/>
          <p:nvPr/>
        </p:nvSpPr>
        <p:spPr>
          <a:xfrm>
            <a:off x="683568" y="1268760"/>
            <a:ext cx="7850832" cy="5386090"/>
          </a:xfrm>
          <a:prstGeom prst="rect">
            <a:avLst/>
          </a:prstGeom>
        </p:spPr>
        <p:txBody>
          <a:bodyPr wrap="square">
            <a:spAutoFit/>
          </a:bodyPr>
          <a:lstStyle/>
          <a:p>
            <a:r>
              <a:rPr lang="en-AU" sz="3200" dirty="0"/>
              <a:t>It is also seen as:</a:t>
            </a:r>
          </a:p>
          <a:p>
            <a:endParaRPr lang="en-AU" sz="3200" dirty="0"/>
          </a:p>
          <a:p>
            <a:r>
              <a:rPr lang="en-AU" sz="3200" dirty="0"/>
              <a:t>“</a:t>
            </a:r>
            <a:r>
              <a:rPr lang="en-AU" sz="3200" i="1" dirty="0">
                <a:solidFill>
                  <a:srgbClr val="008080"/>
                </a:solidFill>
              </a:rPr>
              <a:t>situations in which a family’s needs cannot be met from within their own resources or their kith and kinship networks, and where services can make a valuable contribution to child and family well-being.</a:t>
            </a:r>
            <a:r>
              <a:rPr lang="en-AU" sz="3200" dirty="0"/>
              <a:t>” </a:t>
            </a:r>
          </a:p>
          <a:p>
            <a:endParaRPr lang="en-AU" sz="2800" dirty="0"/>
          </a:p>
          <a:p>
            <a:endParaRPr lang="en-AU" dirty="0"/>
          </a:p>
          <a:p>
            <a:r>
              <a:rPr lang="en-AU" sz="1600" dirty="0"/>
              <a:t>(Arney &amp; Scott, 2011) </a:t>
            </a:r>
          </a:p>
          <a:p>
            <a:endParaRPr lang="en-AU" sz="2800" dirty="0"/>
          </a:p>
          <a:p>
            <a:endParaRPr lang="en-US" sz="2800" dirty="0"/>
          </a:p>
        </p:txBody>
      </p:sp>
      <p:pic>
        <p:nvPicPr>
          <p:cNvPr id="5" name="Picture 2" descr="C:\Users\Bruce\AppData\Local\Microsoft\Windows\Temporary Internet Files\Content.IE5\Z3XM7J2V\MC900441978[1].wmf"/>
          <p:cNvPicPr>
            <a:picLocks noChangeAspect="1" noChangeArrowheads="1"/>
          </p:cNvPicPr>
          <p:nvPr/>
        </p:nvPicPr>
        <p:blipFill>
          <a:blip r:embed="rId3" cstate="print"/>
          <a:srcRect/>
          <a:stretch>
            <a:fillRect/>
          </a:stretch>
        </p:blipFill>
        <p:spPr bwMode="auto">
          <a:xfrm>
            <a:off x="6444208" y="4653136"/>
            <a:ext cx="1417734" cy="1440160"/>
          </a:xfrm>
          <a:prstGeom prst="rect">
            <a:avLst/>
          </a:prstGeom>
          <a:noFill/>
        </p:spPr>
      </p:pic>
      <p:sp>
        <p:nvSpPr>
          <p:cNvPr id="6" name="Slide Number Placeholder 5"/>
          <p:cNvSpPr>
            <a:spLocks noGrp="1"/>
          </p:cNvSpPr>
          <p:nvPr>
            <p:ph type="sldNum" sz="quarter" idx="12"/>
          </p:nvPr>
        </p:nvSpPr>
        <p:spPr/>
        <p:txBody>
          <a:bodyPr/>
          <a:lstStyle/>
          <a:p>
            <a:fld id="{EB10E117-6B84-4360-B406-C321A11C019E}" type="slidenum">
              <a:rPr lang="en-AU" smtClean="0"/>
              <a:pPr/>
              <a:t>31</a:t>
            </a:fld>
            <a:endParaRPr lang="en-AU" dirty="0"/>
          </a:p>
        </p:txBody>
      </p:sp>
    </p:spTree>
    <p:extLst>
      <p:ext uri="{BB962C8B-B14F-4D97-AF65-F5344CB8AC3E}">
        <p14:creationId xmlns:p14="http://schemas.microsoft.com/office/powerpoint/2010/main" val="2802575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610600" cy="990601"/>
          </a:xfrm>
        </p:spPr>
        <p:txBody>
          <a:bodyPr>
            <a:normAutofit/>
          </a:bodyPr>
          <a:lstStyle/>
          <a:p>
            <a:r>
              <a:rPr lang="en-US" sz="4000" dirty="0">
                <a:solidFill>
                  <a:srgbClr val="008080"/>
                </a:solidFill>
                <a:cs typeface="Arial" pitchFamily="34" charset="0"/>
              </a:rPr>
              <a:t>Understanding Vulnerability</a:t>
            </a:r>
            <a:endParaRPr lang="en-US" sz="4000" dirty="0"/>
          </a:p>
        </p:txBody>
      </p:sp>
      <p:sp>
        <p:nvSpPr>
          <p:cNvPr id="3" name="Subtitle 2"/>
          <p:cNvSpPr>
            <a:spLocks noGrp="1"/>
          </p:cNvSpPr>
          <p:nvPr>
            <p:ph type="subTitle" idx="1"/>
          </p:nvPr>
        </p:nvSpPr>
        <p:spPr>
          <a:xfrm>
            <a:off x="539552" y="1246821"/>
            <a:ext cx="7427168" cy="4724400"/>
          </a:xfrm>
        </p:spPr>
        <p:txBody>
          <a:bodyPr>
            <a:normAutofit fontScale="92500"/>
          </a:bodyPr>
          <a:lstStyle/>
          <a:p>
            <a:pPr algn="l"/>
            <a:r>
              <a:rPr lang="en-US" sz="3500" dirty="0">
                <a:solidFill>
                  <a:srgbClr val="008080"/>
                </a:solidFill>
              </a:rPr>
              <a:t>In understanding vulnerability there is a very broad set of parameters to consider;</a:t>
            </a:r>
          </a:p>
          <a:p>
            <a:pPr marL="457200" indent="-457200" algn="l">
              <a:buFont typeface="Wingdings" pitchFamily="2" charset="2"/>
              <a:buChar char="§"/>
            </a:pPr>
            <a:r>
              <a:rPr lang="en-US" sz="3500" dirty="0">
                <a:solidFill>
                  <a:schemeClr val="tx1"/>
                </a:solidFill>
              </a:rPr>
              <a:t>maternal factors</a:t>
            </a:r>
          </a:p>
          <a:p>
            <a:pPr algn="l">
              <a:buFont typeface="Wingdings" pitchFamily="2" charset="2"/>
              <a:buChar char="§"/>
            </a:pPr>
            <a:r>
              <a:rPr lang="en-US" sz="3500" dirty="0">
                <a:solidFill>
                  <a:schemeClr val="tx1"/>
                </a:solidFill>
              </a:rPr>
              <a:t>  other parenting/family factors</a:t>
            </a:r>
          </a:p>
          <a:p>
            <a:pPr algn="l">
              <a:buFont typeface="Wingdings" pitchFamily="2" charset="2"/>
              <a:buChar char="§"/>
            </a:pPr>
            <a:r>
              <a:rPr lang="en-US" sz="3500" dirty="0">
                <a:solidFill>
                  <a:schemeClr val="tx1"/>
                </a:solidFill>
              </a:rPr>
              <a:t>  infant and child health factors</a:t>
            </a:r>
          </a:p>
          <a:p>
            <a:pPr algn="l">
              <a:buFont typeface="Wingdings" pitchFamily="2" charset="2"/>
              <a:buChar char="§"/>
            </a:pPr>
            <a:r>
              <a:rPr lang="en-US" sz="3500" dirty="0">
                <a:solidFill>
                  <a:schemeClr val="tx1"/>
                </a:solidFill>
              </a:rPr>
              <a:t>  parenting capability</a:t>
            </a:r>
          </a:p>
          <a:p>
            <a:pPr algn="l">
              <a:buFont typeface="Wingdings" pitchFamily="2" charset="2"/>
              <a:buChar char="§"/>
            </a:pPr>
            <a:r>
              <a:rPr lang="en-US" sz="3500" dirty="0">
                <a:solidFill>
                  <a:schemeClr val="tx1"/>
                </a:solidFill>
              </a:rPr>
              <a:t>  social and community factors</a:t>
            </a:r>
          </a:p>
          <a:p>
            <a:pPr algn="l">
              <a:buFont typeface="Wingdings" pitchFamily="2" charset="2"/>
              <a:buChar char="§"/>
            </a:pPr>
            <a:r>
              <a:rPr lang="en-US" sz="3500" dirty="0">
                <a:solidFill>
                  <a:schemeClr val="tx1"/>
                </a:solidFill>
              </a:rPr>
              <a:t>  combination/s of these factors. </a:t>
            </a:r>
          </a:p>
          <a:p>
            <a:pPr algn="l">
              <a:buFont typeface="Wingdings" pitchFamily="2" charset="2"/>
              <a:buChar char="§"/>
            </a:pP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EB10E117-6B84-4360-B406-C321A11C019E}" type="slidenum">
              <a:rPr lang="en-AU" smtClean="0"/>
              <a:pPr/>
              <a:t>32</a:t>
            </a:fld>
            <a:endParaRPr lang="en-AU" dirty="0"/>
          </a:p>
        </p:txBody>
      </p:sp>
      <p:pic>
        <p:nvPicPr>
          <p:cNvPr id="1030" name="Picture 6" descr="C:\Users\pc-user\AppData\Local\Microsoft\Windows\INetCache\IE\IHJZ3IME\ki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985" y="3274677"/>
            <a:ext cx="2356174" cy="150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60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52120" y="1052736"/>
            <a:ext cx="3168352" cy="4953000"/>
          </a:xfrm>
        </p:spPr>
        <p:txBody>
          <a:bodyPr>
            <a:normAutofit/>
          </a:bodyPr>
          <a:lstStyle/>
          <a:p>
            <a:pPr algn="l"/>
            <a:r>
              <a:rPr lang="en-AU" dirty="0">
                <a:solidFill>
                  <a:schemeClr val="tx1"/>
                </a:solidFill>
              </a:rPr>
              <a:t>The factors highlighted in the previous slides are reflected in the </a:t>
            </a:r>
            <a:r>
              <a:rPr lang="en-AU" dirty="0">
                <a:solidFill>
                  <a:srgbClr val="7030A0"/>
                </a:solidFill>
              </a:rPr>
              <a:t>‘indicative reasons’ </a:t>
            </a:r>
            <a:r>
              <a:rPr lang="en-AU" dirty="0">
                <a:solidFill>
                  <a:schemeClr val="tx1"/>
                </a:solidFill>
              </a:rPr>
              <a:t>in the Vulnerability Guide</a:t>
            </a:r>
          </a:p>
          <a:p>
            <a:pPr algn="l"/>
            <a:endParaRPr lang="en-US" dirty="0">
              <a:solidFill>
                <a:schemeClr val="tx1"/>
              </a:solidFill>
            </a:endParaRPr>
          </a:p>
        </p:txBody>
      </p:sp>
      <p:cxnSp>
        <p:nvCxnSpPr>
          <p:cNvPr id="6" name="Straight Arrow Connector 5"/>
          <p:cNvCxnSpPr>
            <a:cxnSpLocks/>
          </p:cNvCxnSpPr>
          <p:nvPr/>
        </p:nvCxnSpPr>
        <p:spPr>
          <a:xfrm flipH="1">
            <a:off x="5220072" y="3068960"/>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EB10E117-6B84-4360-B406-C321A11C019E}" type="slidenum">
              <a:rPr lang="en-AU" smtClean="0"/>
              <a:pPr/>
              <a:t>33</a:t>
            </a:fld>
            <a:endParaRPr lang="en-AU" dirty="0"/>
          </a:p>
        </p:txBody>
      </p:sp>
      <p:pic>
        <p:nvPicPr>
          <p:cNvPr id="2" name="Picture 1">
            <a:extLst>
              <a:ext uri="{FF2B5EF4-FFF2-40B4-BE49-F238E27FC236}">
                <a16:creationId xmlns:a16="http://schemas.microsoft.com/office/drawing/2014/main" xmlns="" id="{EE571166-374E-45C9-8FAD-1AE800677799}"/>
              </a:ext>
            </a:extLst>
          </p:cNvPr>
          <p:cNvPicPr>
            <a:picLocks noChangeAspect="1"/>
          </p:cNvPicPr>
          <p:nvPr/>
        </p:nvPicPr>
        <p:blipFill>
          <a:blip r:embed="rId3"/>
          <a:stretch>
            <a:fillRect/>
          </a:stretch>
        </p:blipFill>
        <p:spPr>
          <a:xfrm>
            <a:off x="935551" y="692695"/>
            <a:ext cx="3996489" cy="5635347"/>
          </a:xfrm>
          <a:prstGeom prst="rect">
            <a:avLst/>
          </a:prstGeom>
          <a:ln w="19050">
            <a:solidFill>
              <a:schemeClr val="accent1"/>
            </a:solidFill>
          </a:ln>
        </p:spPr>
      </p:pic>
    </p:spTree>
    <p:extLst>
      <p:ext uri="{BB962C8B-B14F-4D97-AF65-F5344CB8AC3E}">
        <p14:creationId xmlns:p14="http://schemas.microsoft.com/office/powerpoint/2010/main" val="2966178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4000" dirty="0">
                <a:solidFill>
                  <a:srgbClr val="008080"/>
                </a:solidFill>
              </a:rPr>
              <a:t>Vulnerability and Protective Factors</a:t>
            </a:r>
          </a:p>
        </p:txBody>
      </p:sp>
      <p:sp>
        <p:nvSpPr>
          <p:cNvPr id="3" name="Content Placeholder 2"/>
          <p:cNvSpPr>
            <a:spLocks noGrp="1"/>
          </p:cNvSpPr>
          <p:nvPr>
            <p:ph idx="1"/>
          </p:nvPr>
        </p:nvSpPr>
        <p:spPr>
          <a:xfrm>
            <a:off x="395536" y="1412776"/>
            <a:ext cx="8136904" cy="5040560"/>
          </a:xfrm>
        </p:spPr>
        <p:txBody>
          <a:bodyPr>
            <a:normAutofit/>
          </a:bodyPr>
          <a:lstStyle/>
          <a:p>
            <a:pPr>
              <a:buNone/>
            </a:pPr>
            <a:r>
              <a:rPr lang="en-US" dirty="0"/>
              <a:t>    Factors which need to be taken into account when considering vulnerability are therefore wide ranging and often complex. </a:t>
            </a:r>
          </a:p>
          <a:p>
            <a:pPr>
              <a:buNone/>
            </a:pPr>
            <a:endParaRPr lang="en-US" dirty="0"/>
          </a:p>
          <a:p>
            <a:pPr>
              <a:buNone/>
            </a:pPr>
            <a:r>
              <a:rPr lang="en-US" dirty="0"/>
              <a:t>    </a:t>
            </a:r>
            <a:r>
              <a:rPr lang="en-US" dirty="0">
                <a:solidFill>
                  <a:srgbClr val="008080"/>
                </a:solidFill>
              </a:rPr>
              <a:t>It is equally important to consider protective factors when reflecting on potential vulnerability in child/family situations.</a:t>
            </a:r>
          </a:p>
          <a:p>
            <a:pPr marL="0" indent="0">
              <a:buNone/>
            </a:pPr>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34</a:t>
            </a:fld>
            <a:endParaRPr lang="en-A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4000" dirty="0">
                <a:solidFill>
                  <a:srgbClr val="008080"/>
                </a:solidFill>
              </a:rPr>
              <a:t>Vulnerability and Protective Factors</a:t>
            </a:r>
          </a:p>
        </p:txBody>
      </p:sp>
      <p:sp>
        <p:nvSpPr>
          <p:cNvPr id="3" name="Content Placeholder 2"/>
          <p:cNvSpPr>
            <a:spLocks noGrp="1"/>
          </p:cNvSpPr>
          <p:nvPr>
            <p:ph idx="1"/>
          </p:nvPr>
        </p:nvSpPr>
        <p:spPr>
          <a:xfrm>
            <a:off x="395536" y="1196752"/>
            <a:ext cx="8424936" cy="5328592"/>
          </a:xfrm>
        </p:spPr>
        <p:txBody>
          <a:bodyPr>
            <a:normAutofit fontScale="85000" lnSpcReduction="20000"/>
          </a:bodyPr>
          <a:lstStyle/>
          <a:p>
            <a:pPr>
              <a:buNone/>
            </a:pPr>
            <a:r>
              <a:rPr lang="en-AU" sz="3600" dirty="0"/>
              <a:t>    Protective factors have been defined as "a correlate of resilience that may reflect preventive or ameliorative influences: a positive moderator of risk or adversity" (Masten &amp; Wright, 1998).</a:t>
            </a:r>
          </a:p>
          <a:p>
            <a:pPr>
              <a:buNone/>
            </a:pPr>
            <a:endParaRPr lang="en-AU" sz="3600" dirty="0"/>
          </a:p>
          <a:p>
            <a:pPr>
              <a:buNone/>
            </a:pPr>
            <a:r>
              <a:rPr lang="en-AU" sz="3600" dirty="0"/>
              <a:t>    </a:t>
            </a:r>
            <a:r>
              <a:rPr lang="en-AU" sz="3600" dirty="0">
                <a:solidFill>
                  <a:schemeClr val="accent5">
                    <a:lumMod val="75000"/>
                  </a:schemeClr>
                </a:solidFill>
              </a:rPr>
              <a:t>Child or family vulnerability and its impacts can “differ enormously depending on...disposition; resilience; bio-psychological factors; family environment and other supports; peers; security; positive parent/child attachment; and previous history.”</a:t>
            </a:r>
          </a:p>
          <a:p>
            <a:pPr>
              <a:buNone/>
            </a:pPr>
            <a:r>
              <a:rPr lang="en-AU" sz="1600" dirty="0"/>
              <a:t>         </a:t>
            </a:r>
          </a:p>
          <a:p>
            <a:pPr>
              <a:buNone/>
            </a:pPr>
            <a:r>
              <a:rPr lang="en-AU" sz="1600" dirty="0"/>
              <a:t>         John Briere (2002) quoted in ‘</a:t>
            </a:r>
            <a:r>
              <a:rPr lang="en-US" sz="1600" dirty="0"/>
              <a:t>Trauma Informed Care &amp; Practice ‘(National Trauma-Informed Care &amp; Practice Advisory Group, Position  Paper’ September 2013). </a:t>
            </a:r>
          </a:p>
          <a:p>
            <a:pPr>
              <a:buNone/>
            </a:pPr>
            <a:r>
              <a:rPr lang="en-AU" sz="1600" dirty="0"/>
              <a:t> </a:t>
            </a:r>
            <a:endParaRPr lang="en-US" sz="1600" dirty="0"/>
          </a:p>
          <a:p>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35</a:t>
            </a:fld>
            <a:endParaRPr lang="en-A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7772400" cy="990600"/>
          </a:xfrm>
        </p:spPr>
        <p:txBody>
          <a:bodyPr>
            <a:noAutofit/>
          </a:bodyPr>
          <a:lstStyle/>
          <a:p>
            <a:r>
              <a:rPr lang="en-US" sz="4000" dirty="0">
                <a:solidFill>
                  <a:srgbClr val="008080"/>
                </a:solidFill>
                <a:cs typeface="Arial" pitchFamily="34" charset="0"/>
              </a:rPr>
              <a:t>Vulnerability and Protective factors</a:t>
            </a:r>
            <a:endParaRPr lang="en-US" sz="4000" dirty="0">
              <a:solidFill>
                <a:srgbClr val="008080"/>
              </a:solidFill>
            </a:endParaRPr>
          </a:p>
        </p:txBody>
      </p:sp>
      <p:sp>
        <p:nvSpPr>
          <p:cNvPr id="3" name="Subtitle 2"/>
          <p:cNvSpPr>
            <a:spLocks noGrp="1"/>
          </p:cNvSpPr>
          <p:nvPr>
            <p:ph type="subTitle" idx="1"/>
          </p:nvPr>
        </p:nvSpPr>
        <p:spPr>
          <a:xfrm>
            <a:off x="683568" y="1340768"/>
            <a:ext cx="8077200" cy="5127848"/>
          </a:xfrm>
        </p:spPr>
        <p:txBody>
          <a:bodyPr>
            <a:normAutofit/>
          </a:bodyPr>
          <a:lstStyle/>
          <a:p>
            <a:pPr lvl="0" algn="l"/>
            <a:r>
              <a:rPr lang="en-AU" b="1" dirty="0">
                <a:solidFill>
                  <a:schemeClr val="tx1"/>
                </a:solidFill>
              </a:rPr>
              <a:t>Whiteboard/maxi sticky note activity:</a:t>
            </a:r>
          </a:p>
          <a:p>
            <a:pPr lvl="0" algn="l"/>
            <a:endParaRPr lang="en-US" sz="2800" dirty="0">
              <a:solidFill>
                <a:schemeClr val="tx1"/>
              </a:solidFill>
            </a:endParaRPr>
          </a:p>
          <a:p>
            <a:pPr lvl="0" algn="l"/>
            <a:r>
              <a:rPr lang="en-US" sz="2800" dirty="0">
                <a:solidFill>
                  <a:schemeClr val="tx1"/>
                </a:solidFill>
              </a:rPr>
              <a:t>What comes to mind when: </a:t>
            </a:r>
          </a:p>
          <a:p>
            <a:pPr marL="457200" lvl="0" indent="-457200" algn="l">
              <a:buFont typeface="Wingdings" panose="05000000000000000000" pitchFamily="2" charset="2"/>
              <a:buChar char="§"/>
            </a:pPr>
            <a:r>
              <a:rPr lang="en-US" sz="2800" dirty="0">
                <a:solidFill>
                  <a:schemeClr val="tx1"/>
                </a:solidFill>
              </a:rPr>
              <a:t>You think about why children and families are experience vulnerability in </a:t>
            </a:r>
            <a:r>
              <a:rPr lang="en-US" sz="2800" i="1" dirty="0">
                <a:solidFill>
                  <a:schemeClr val="tx1"/>
                </a:solidFill>
              </a:rPr>
              <a:t>insert your municipality. </a:t>
            </a:r>
          </a:p>
          <a:p>
            <a:pPr marL="457200" lvl="0" indent="-457200" algn="l">
              <a:buFont typeface="Wingdings" panose="05000000000000000000" pitchFamily="2" charset="2"/>
              <a:buChar char="§"/>
            </a:pPr>
            <a:r>
              <a:rPr lang="en-US" sz="2800" dirty="0">
                <a:solidFill>
                  <a:srgbClr val="7030A0"/>
                </a:solidFill>
              </a:rPr>
              <a:t>You think about protective factors in…</a:t>
            </a:r>
            <a:r>
              <a:rPr lang="en-US" sz="2800" i="1" dirty="0">
                <a:solidFill>
                  <a:schemeClr val="tx1"/>
                </a:solidFill>
              </a:rPr>
              <a:t>insert your municipality. </a:t>
            </a:r>
            <a:endParaRPr lang="en-US" sz="2800" dirty="0">
              <a:solidFill>
                <a:srgbClr val="7030A0"/>
              </a:solidFill>
            </a:endParaRPr>
          </a:p>
          <a:p>
            <a:pPr marL="342900" lvl="0" indent="-342900" algn="l">
              <a:buFont typeface="Wingdings" panose="05000000000000000000" pitchFamily="2" charset="2"/>
              <a:buChar char="§"/>
            </a:pPr>
            <a:endParaRPr lang="en-AU" sz="8600" dirty="0">
              <a:solidFill>
                <a:schemeClr val="accent6">
                  <a:lumMod val="75000"/>
                </a:schemeClr>
              </a:solidFill>
            </a:endParaRPr>
          </a:p>
          <a:p>
            <a:pPr lvl="0" algn="l"/>
            <a:endParaRPr lang="en-AU" sz="8000" dirty="0">
              <a:solidFill>
                <a:schemeClr val="tx1"/>
              </a:solidFill>
            </a:endParaRPr>
          </a:p>
          <a:p>
            <a:endParaRPr lang="en-US" sz="6000" dirty="0"/>
          </a:p>
        </p:txBody>
      </p:sp>
      <p:pic>
        <p:nvPicPr>
          <p:cNvPr id="3077" name="Picture 5" descr="C:\Users\pc_user\AppData\Local\Microsoft\Windows\Temporary Internet Files\Content.IE5\FVNGPV5B\MC9000885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653136"/>
            <a:ext cx="1944216" cy="14235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ruce\AppData\Local\Microsoft\Windows\Temporary Internet Files\Content.IE5\Z3XM7J2V\MC900441765[1].png"/>
          <p:cNvPicPr>
            <a:picLocks noChangeAspect="1" noChangeArrowheads="1"/>
          </p:cNvPicPr>
          <p:nvPr/>
        </p:nvPicPr>
        <p:blipFill>
          <a:blip r:embed="rId4" cstate="print"/>
          <a:srcRect/>
          <a:stretch>
            <a:fillRect/>
          </a:stretch>
        </p:blipFill>
        <p:spPr bwMode="auto">
          <a:xfrm>
            <a:off x="7308304" y="1124744"/>
            <a:ext cx="1584176" cy="1584176"/>
          </a:xfrm>
          <a:prstGeom prst="rect">
            <a:avLst/>
          </a:prstGeom>
          <a:noFill/>
        </p:spPr>
      </p:pic>
      <p:sp>
        <p:nvSpPr>
          <p:cNvPr id="6" name="Slide Number Placeholder 5"/>
          <p:cNvSpPr>
            <a:spLocks noGrp="1"/>
          </p:cNvSpPr>
          <p:nvPr>
            <p:ph type="sldNum" sz="quarter" idx="12"/>
          </p:nvPr>
        </p:nvSpPr>
        <p:spPr/>
        <p:txBody>
          <a:bodyPr/>
          <a:lstStyle/>
          <a:p>
            <a:fld id="{EB10E117-6B84-4360-B406-C321A11C019E}" type="slidenum">
              <a:rPr lang="en-AU" smtClean="0"/>
              <a:pPr/>
              <a:t>36</a:t>
            </a:fld>
            <a:endParaRPr lang="en-AU" dirty="0"/>
          </a:p>
        </p:txBody>
      </p:sp>
    </p:spTree>
    <p:extLst>
      <p:ext uri="{BB962C8B-B14F-4D97-AF65-F5344CB8AC3E}">
        <p14:creationId xmlns:p14="http://schemas.microsoft.com/office/powerpoint/2010/main" val="269639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8280920" cy="1152128"/>
          </a:xfrm>
        </p:spPr>
        <p:txBody>
          <a:bodyPr>
            <a:normAutofit/>
          </a:bodyPr>
          <a:lstStyle/>
          <a:p>
            <a:pPr algn="l"/>
            <a:r>
              <a:rPr lang="en-US" sz="3600" b="1" dirty="0">
                <a:solidFill>
                  <a:srgbClr val="008080"/>
                </a:solidFill>
              </a:rPr>
              <a:t>         </a:t>
            </a:r>
            <a:r>
              <a:rPr lang="en-US" sz="4000" dirty="0">
                <a:solidFill>
                  <a:srgbClr val="008080"/>
                </a:solidFill>
              </a:rPr>
              <a:t>Early Brain Development</a:t>
            </a:r>
          </a:p>
        </p:txBody>
      </p:sp>
      <p:sp>
        <p:nvSpPr>
          <p:cNvPr id="3" name="Subtitle 2"/>
          <p:cNvSpPr>
            <a:spLocks noGrp="1"/>
          </p:cNvSpPr>
          <p:nvPr>
            <p:ph type="subTitle" idx="1"/>
          </p:nvPr>
        </p:nvSpPr>
        <p:spPr>
          <a:xfrm>
            <a:off x="467544" y="1241376"/>
            <a:ext cx="8317432" cy="5616624"/>
          </a:xfrm>
        </p:spPr>
        <p:txBody>
          <a:bodyPr>
            <a:normAutofit fontScale="25000" lnSpcReduction="20000"/>
          </a:bodyPr>
          <a:lstStyle/>
          <a:p>
            <a:pPr algn="l"/>
            <a:r>
              <a:rPr lang="en-US" sz="11200" dirty="0">
                <a:solidFill>
                  <a:schemeClr val="tx1"/>
                </a:solidFill>
              </a:rPr>
              <a:t>Professor Jack Shonkoff writes:</a:t>
            </a:r>
          </a:p>
          <a:p>
            <a:pPr algn="l"/>
            <a:r>
              <a:rPr lang="en-US" sz="11200" dirty="0">
                <a:solidFill>
                  <a:srgbClr val="008080"/>
                </a:solidFill>
              </a:rPr>
              <a:t>“The same neuroplasticity that leaves emotional regulation, behavioral adaptation, and executive functioning skills vulnerable to early disruption by stressful environments, also enables their successful development through focused interventions during sensitive periods in their maturation.”</a:t>
            </a:r>
          </a:p>
          <a:p>
            <a:pPr algn="l"/>
            <a:endParaRPr lang="en-US" sz="7000" dirty="0">
              <a:solidFill>
                <a:srgbClr val="008080"/>
              </a:solidFill>
            </a:endParaRPr>
          </a:p>
          <a:p>
            <a:pPr algn="l"/>
            <a:endParaRPr lang="en-US" sz="4500" b="1" dirty="0">
              <a:solidFill>
                <a:schemeClr val="tx1"/>
              </a:solidFill>
            </a:endParaRPr>
          </a:p>
          <a:p>
            <a:pPr algn="l"/>
            <a:r>
              <a:rPr lang="en-US" sz="11200" dirty="0">
                <a:solidFill>
                  <a:schemeClr val="tx1"/>
                </a:solidFill>
              </a:rPr>
              <a:t>“The early childhood field should combine cognitive and linguistic enrichment with greater attention to preventing, reducing, or mitigating the consequences of significant adversity on the developing brain.”</a:t>
            </a:r>
          </a:p>
          <a:p>
            <a:pPr algn="l"/>
            <a:endParaRPr lang="en-US" sz="2900" b="1" dirty="0">
              <a:solidFill>
                <a:schemeClr val="tx1"/>
              </a:solidFill>
            </a:endParaRPr>
          </a:p>
          <a:p>
            <a:pPr algn="l"/>
            <a:endParaRPr lang="en-US" dirty="0"/>
          </a:p>
          <a:p>
            <a:pPr algn="l"/>
            <a:endParaRPr lang="en-US" dirty="0"/>
          </a:p>
          <a:p>
            <a:pPr algn="l"/>
            <a:r>
              <a:rPr lang="en-US" sz="5600" dirty="0">
                <a:solidFill>
                  <a:schemeClr val="tx1"/>
                </a:solidFill>
              </a:rPr>
              <a:t>Shonkoff, J - Investing Early in Education (Education Forum 2011).</a:t>
            </a:r>
          </a:p>
        </p:txBody>
      </p:sp>
      <p:sp>
        <p:nvSpPr>
          <p:cNvPr id="4" name="Slide Number Placeholder 3"/>
          <p:cNvSpPr>
            <a:spLocks noGrp="1"/>
          </p:cNvSpPr>
          <p:nvPr>
            <p:ph type="sldNum" sz="quarter" idx="12"/>
          </p:nvPr>
        </p:nvSpPr>
        <p:spPr/>
        <p:txBody>
          <a:bodyPr/>
          <a:lstStyle/>
          <a:p>
            <a:fld id="{EB10E117-6B84-4360-B406-C321A11C019E}" type="slidenum">
              <a:rPr lang="en-AU" smtClean="0"/>
              <a:pPr/>
              <a:t>37</a:t>
            </a:fld>
            <a:endParaRPr lang="en-AU" dirty="0"/>
          </a:p>
        </p:txBody>
      </p:sp>
    </p:spTree>
    <p:extLst>
      <p:ext uri="{BB962C8B-B14F-4D97-AF65-F5344CB8AC3E}">
        <p14:creationId xmlns:p14="http://schemas.microsoft.com/office/powerpoint/2010/main" val="4286100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848872" cy="1143000"/>
          </a:xfrm>
        </p:spPr>
        <p:txBody>
          <a:bodyPr>
            <a:normAutofit/>
          </a:bodyPr>
          <a:lstStyle/>
          <a:p>
            <a:r>
              <a:rPr lang="en-US" sz="3600" dirty="0">
                <a:solidFill>
                  <a:srgbClr val="008080"/>
                </a:solidFill>
              </a:rPr>
              <a:t>Vulnerability</a:t>
            </a:r>
            <a:r>
              <a:rPr lang="en-US" sz="4000" dirty="0">
                <a:solidFill>
                  <a:srgbClr val="008080"/>
                </a:solidFill>
              </a:rPr>
              <a:t> &amp; Cumulative Harm</a:t>
            </a:r>
          </a:p>
        </p:txBody>
      </p:sp>
      <p:sp>
        <p:nvSpPr>
          <p:cNvPr id="3" name="Content Placeholder 2"/>
          <p:cNvSpPr>
            <a:spLocks noGrp="1"/>
          </p:cNvSpPr>
          <p:nvPr>
            <p:ph idx="1"/>
          </p:nvPr>
        </p:nvSpPr>
        <p:spPr>
          <a:xfrm>
            <a:off x="611560" y="1268760"/>
            <a:ext cx="7704856" cy="4104456"/>
          </a:xfrm>
        </p:spPr>
        <p:txBody>
          <a:bodyPr>
            <a:normAutofit fontScale="25000" lnSpcReduction="20000"/>
          </a:bodyPr>
          <a:lstStyle/>
          <a:p>
            <a:pPr>
              <a:lnSpc>
                <a:spcPct val="120000"/>
              </a:lnSpc>
              <a:buNone/>
            </a:pPr>
            <a:r>
              <a:rPr lang="en-US" sz="3600" dirty="0"/>
              <a:t>            </a:t>
            </a:r>
          </a:p>
          <a:p>
            <a:pPr>
              <a:lnSpc>
                <a:spcPct val="120000"/>
              </a:lnSpc>
              <a:buNone/>
            </a:pPr>
            <a:r>
              <a:rPr lang="en-US" sz="12800" dirty="0"/>
              <a:t>    “Cumulative harm is experienced by a child as a result of a series or pattern of harmful events and experiences  that may be historical, or ongoing, </a:t>
            </a:r>
            <a:r>
              <a:rPr lang="en-US" sz="12800" dirty="0">
                <a:solidFill>
                  <a:srgbClr val="008080"/>
                </a:solidFill>
              </a:rPr>
              <a:t>with the strong possibility of the risk factors being multiple, inter-related and co-existing </a:t>
            </a:r>
            <a:r>
              <a:rPr lang="en-US" sz="12800" dirty="0"/>
              <a:t>over critical developmental periods.”</a:t>
            </a:r>
          </a:p>
          <a:p>
            <a:pPr>
              <a:lnSpc>
                <a:spcPct val="120000"/>
              </a:lnSpc>
              <a:buNone/>
            </a:pPr>
            <a:r>
              <a:rPr lang="en-US" sz="9600" dirty="0"/>
              <a:t>     </a:t>
            </a:r>
          </a:p>
          <a:p>
            <a:pPr>
              <a:lnSpc>
                <a:spcPct val="120000"/>
              </a:lnSpc>
              <a:buNone/>
            </a:pPr>
            <a:r>
              <a:rPr lang="en-US" sz="9600" dirty="0"/>
              <a:t>     </a:t>
            </a:r>
            <a:r>
              <a:rPr lang="en-US" sz="7400" dirty="0"/>
              <a:t> </a:t>
            </a:r>
            <a:endParaRPr lang="en-US" sz="4400" dirty="0"/>
          </a:p>
          <a:p>
            <a:pPr>
              <a:buNone/>
            </a:pPr>
            <a:r>
              <a:rPr lang="en-US" sz="6400" dirty="0"/>
              <a:t>        Cumulative Harm: a Conceptual overview. Best Interest Series, Victorian Government Department of Human Services 2007.</a:t>
            </a:r>
          </a:p>
          <a:p>
            <a:pPr>
              <a:buNone/>
            </a:pPr>
            <a:endParaRPr lang="en-US" sz="6400"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38</a:t>
            </a:fld>
            <a:endParaRPr lang="en-AU" dirty="0"/>
          </a:p>
        </p:txBody>
      </p:sp>
    </p:spTree>
    <p:extLst>
      <p:ext uri="{BB962C8B-B14F-4D97-AF65-F5344CB8AC3E}">
        <p14:creationId xmlns:p14="http://schemas.microsoft.com/office/powerpoint/2010/main" val="4277102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7772400" cy="1012825"/>
          </a:xfrm>
        </p:spPr>
        <p:txBody>
          <a:bodyPr>
            <a:normAutofit/>
          </a:bodyPr>
          <a:lstStyle/>
          <a:p>
            <a:r>
              <a:rPr lang="en-AU" sz="4000" dirty="0">
                <a:solidFill>
                  <a:srgbClr val="008080"/>
                </a:solidFill>
              </a:rPr>
              <a:t>Impacts on children</a:t>
            </a:r>
            <a:endParaRPr lang="en-US" sz="4000" dirty="0">
              <a:solidFill>
                <a:srgbClr val="008080"/>
              </a:solidFill>
            </a:endParaRPr>
          </a:p>
        </p:txBody>
      </p:sp>
      <p:sp>
        <p:nvSpPr>
          <p:cNvPr id="3" name="Subtitle 2"/>
          <p:cNvSpPr>
            <a:spLocks noGrp="1"/>
          </p:cNvSpPr>
          <p:nvPr>
            <p:ph type="subTitle" idx="1"/>
          </p:nvPr>
        </p:nvSpPr>
        <p:spPr>
          <a:xfrm>
            <a:off x="467544" y="1268760"/>
            <a:ext cx="7924800" cy="4953000"/>
          </a:xfrm>
        </p:spPr>
        <p:txBody>
          <a:bodyPr>
            <a:normAutofit fontScale="85000" lnSpcReduction="20000"/>
          </a:bodyPr>
          <a:lstStyle/>
          <a:p>
            <a:pPr algn="l">
              <a:spcAft>
                <a:spcPts val="600"/>
              </a:spcAft>
              <a:defRPr/>
            </a:pPr>
            <a:r>
              <a:rPr lang="en-AU" sz="3000" dirty="0">
                <a:solidFill>
                  <a:srgbClr val="008080"/>
                </a:solidFill>
              </a:rPr>
              <a:t>The potential impacts on children if vulnerability factors are present can include:</a:t>
            </a:r>
          </a:p>
          <a:p>
            <a:pPr algn="l">
              <a:spcAft>
                <a:spcPts val="600"/>
              </a:spcAft>
              <a:buFont typeface="Wingdings" pitchFamily="2" charset="2"/>
              <a:buChar char="§"/>
              <a:defRPr/>
            </a:pPr>
            <a:r>
              <a:rPr lang="en-AU" sz="3000" dirty="0">
                <a:solidFill>
                  <a:schemeClr val="tx1"/>
                </a:solidFill>
              </a:rPr>
              <a:t>  Emotionally unavailable parent/s</a:t>
            </a:r>
          </a:p>
          <a:p>
            <a:pPr algn="l">
              <a:spcAft>
                <a:spcPts val="600"/>
              </a:spcAft>
              <a:buFont typeface="Wingdings" pitchFamily="2" charset="2"/>
              <a:buChar char="§"/>
              <a:defRPr/>
            </a:pPr>
            <a:r>
              <a:rPr lang="en-AU" sz="3000" dirty="0">
                <a:solidFill>
                  <a:schemeClr val="tx1"/>
                </a:solidFill>
              </a:rPr>
              <a:t>  Lack of and/or unhealthy attachment</a:t>
            </a:r>
          </a:p>
          <a:p>
            <a:pPr algn="l">
              <a:spcAft>
                <a:spcPts val="600"/>
              </a:spcAft>
              <a:buFont typeface="Wingdings" pitchFamily="2" charset="2"/>
              <a:buChar char="§"/>
              <a:defRPr/>
            </a:pPr>
            <a:r>
              <a:rPr lang="en-AU" sz="3000" dirty="0">
                <a:solidFill>
                  <a:schemeClr val="tx1"/>
                </a:solidFill>
              </a:rPr>
              <a:t>  Extreme behavioural issues</a:t>
            </a:r>
          </a:p>
          <a:p>
            <a:pPr algn="l">
              <a:spcAft>
                <a:spcPts val="600"/>
              </a:spcAft>
              <a:buFont typeface="Wingdings" pitchFamily="2" charset="2"/>
              <a:buChar char="§"/>
              <a:defRPr/>
            </a:pPr>
            <a:r>
              <a:rPr lang="en-AU" sz="3000" dirty="0">
                <a:solidFill>
                  <a:schemeClr val="tx1"/>
                </a:solidFill>
              </a:rPr>
              <a:t>  Abuse and neglect</a:t>
            </a:r>
          </a:p>
          <a:p>
            <a:pPr algn="l">
              <a:spcAft>
                <a:spcPts val="600"/>
              </a:spcAft>
              <a:buFont typeface="Wingdings" pitchFamily="2" charset="2"/>
              <a:buChar char="§"/>
              <a:defRPr/>
            </a:pPr>
            <a:r>
              <a:rPr lang="en-AU" sz="3000" dirty="0">
                <a:solidFill>
                  <a:schemeClr val="tx1"/>
                </a:solidFill>
              </a:rPr>
              <a:t>  Exposure to family violence and vicarious trauma</a:t>
            </a:r>
          </a:p>
          <a:p>
            <a:pPr algn="l">
              <a:spcAft>
                <a:spcPts val="600"/>
              </a:spcAft>
              <a:buFont typeface="Wingdings" pitchFamily="2" charset="2"/>
              <a:buChar char="§"/>
              <a:defRPr/>
            </a:pPr>
            <a:r>
              <a:rPr lang="en-AU" sz="3000" dirty="0">
                <a:solidFill>
                  <a:schemeClr val="tx1"/>
                </a:solidFill>
              </a:rPr>
              <a:t>  Developmental delay from environment and/or</a:t>
            </a:r>
          </a:p>
          <a:p>
            <a:pPr algn="l">
              <a:spcAft>
                <a:spcPts val="600"/>
              </a:spcAft>
              <a:defRPr/>
            </a:pPr>
            <a:r>
              <a:rPr lang="en-AU" sz="3000" dirty="0">
                <a:solidFill>
                  <a:schemeClr val="tx1"/>
                </a:solidFill>
              </a:rPr>
              <a:t>    drug related birth problems</a:t>
            </a:r>
          </a:p>
          <a:p>
            <a:pPr algn="l">
              <a:spcAft>
                <a:spcPts val="600"/>
              </a:spcAft>
              <a:buFont typeface="Wingdings" pitchFamily="2" charset="2"/>
              <a:buChar char="§"/>
              <a:defRPr/>
            </a:pPr>
            <a:r>
              <a:rPr lang="en-AU" sz="3000" dirty="0">
                <a:solidFill>
                  <a:schemeClr val="tx1"/>
                </a:solidFill>
              </a:rPr>
              <a:t>  Chaotic life experience.</a:t>
            </a:r>
          </a:p>
          <a:p>
            <a:pPr lvl="1">
              <a:lnSpc>
                <a:spcPct val="90000"/>
              </a:lnSpc>
              <a:buFont typeface="Wingdings" pitchFamily="2" charset="2"/>
              <a:buChar char="Ø"/>
              <a:defRPr/>
            </a:pPr>
            <a:endParaRPr lang="en-AU" dirty="0"/>
          </a:p>
          <a:p>
            <a:pPr algn="l"/>
            <a:endParaRPr lang="en-US" dirty="0">
              <a:solidFill>
                <a:schemeClr val="tx1"/>
              </a:solidFill>
            </a:endParaRPr>
          </a:p>
        </p:txBody>
      </p:sp>
      <p:pic>
        <p:nvPicPr>
          <p:cNvPr id="4" name="Picture 2" descr="C:\Users\Bruce\AppData\Local\Microsoft\Windows\Temporary Internet Files\Content.IE5\900HEG26\sad_little_girl[1].jpg"/>
          <p:cNvPicPr>
            <a:picLocks noChangeAspect="1" noChangeArrowheads="1"/>
          </p:cNvPicPr>
          <p:nvPr/>
        </p:nvPicPr>
        <p:blipFill>
          <a:blip r:embed="rId3" cstate="print"/>
          <a:srcRect/>
          <a:stretch>
            <a:fillRect/>
          </a:stretch>
        </p:blipFill>
        <p:spPr bwMode="auto">
          <a:xfrm>
            <a:off x="6516216" y="1772816"/>
            <a:ext cx="1440160" cy="2141502"/>
          </a:xfrm>
          <a:prstGeom prst="rect">
            <a:avLst/>
          </a:prstGeom>
          <a:noFill/>
        </p:spPr>
      </p:pic>
      <p:pic>
        <p:nvPicPr>
          <p:cNvPr id="5" name="Picture 3" descr="C:\Users\Bruce\AppData\Local\Microsoft\Windows\Temporary Internet Files\Content.IE5\Z3XM7J2V\sad-child-1374392232NWK[1].jpg"/>
          <p:cNvPicPr>
            <a:picLocks noChangeAspect="1" noChangeArrowheads="1"/>
          </p:cNvPicPr>
          <p:nvPr/>
        </p:nvPicPr>
        <p:blipFill>
          <a:blip r:embed="rId4" cstate="print"/>
          <a:srcRect/>
          <a:stretch>
            <a:fillRect/>
          </a:stretch>
        </p:blipFill>
        <p:spPr bwMode="auto">
          <a:xfrm>
            <a:off x="6012160" y="4941168"/>
            <a:ext cx="2088232" cy="1381968"/>
          </a:xfrm>
          <a:prstGeom prst="rect">
            <a:avLst/>
          </a:prstGeom>
          <a:noFill/>
        </p:spPr>
      </p:pic>
      <p:sp>
        <p:nvSpPr>
          <p:cNvPr id="6" name="Slide Number Placeholder 5"/>
          <p:cNvSpPr>
            <a:spLocks noGrp="1"/>
          </p:cNvSpPr>
          <p:nvPr>
            <p:ph type="sldNum" sz="quarter" idx="12"/>
          </p:nvPr>
        </p:nvSpPr>
        <p:spPr/>
        <p:txBody>
          <a:bodyPr/>
          <a:lstStyle/>
          <a:p>
            <a:fld id="{EB10E117-6B84-4360-B406-C321A11C019E}" type="slidenum">
              <a:rPr lang="en-AU" smtClean="0"/>
              <a:pPr/>
              <a:t>39</a:t>
            </a:fld>
            <a:endParaRPr lang="en-AU" dirty="0"/>
          </a:p>
        </p:txBody>
      </p:sp>
    </p:spTree>
    <p:extLst>
      <p:ext uri="{BB962C8B-B14F-4D97-AF65-F5344CB8AC3E}">
        <p14:creationId xmlns:p14="http://schemas.microsoft.com/office/powerpoint/2010/main" val="171122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424936" cy="5760640"/>
          </a:xfrm>
        </p:spPr>
        <p:txBody>
          <a:bodyPr>
            <a:normAutofit/>
          </a:bodyPr>
          <a:lstStyle/>
          <a:p>
            <a:pPr marL="0" indent="0">
              <a:buNone/>
            </a:pPr>
            <a:endParaRPr lang="en-US" dirty="0"/>
          </a:p>
          <a:p>
            <a:pPr marL="0" indent="0">
              <a:buNone/>
            </a:pPr>
            <a:r>
              <a:rPr lang="en-US" dirty="0"/>
              <a:t>This  ‘journey’ has resulted in:</a:t>
            </a:r>
          </a:p>
          <a:p>
            <a:pPr>
              <a:buFont typeface="Wingdings" panose="05000000000000000000" pitchFamily="2" charset="2"/>
              <a:buChar char="§"/>
            </a:pPr>
            <a:r>
              <a:rPr lang="en-US" dirty="0">
                <a:solidFill>
                  <a:srgbClr val="7030A0"/>
                </a:solidFill>
              </a:rPr>
              <a:t>The development of the Greater Shepparton </a:t>
            </a:r>
          </a:p>
          <a:p>
            <a:pPr marL="0" indent="0">
              <a:buNone/>
            </a:pPr>
            <a:r>
              <a:rPr lang="en-US" dirty="0">
                <a:solidFill>
                  <a:srgbClr val="7030A0"/>
                </a:solidFill>
              </a:rPr>
              <a:t>    Best Start Child and Family Vulnerability Guide.</a:t>
            </a:r>
          </a:p>
          <a:p>
            <a:pPr>
              <a:buFont typeface="Wingdings" panose="05000000000000000000" pitchFamily="2" charset="2"/>
              <a:buChar char="§"/>
            </a:pPr>
            <a:r>
              <a:rPr lang="en-US" dirty="0"/>
              <a:t>The development of a Tool Kit as a way of bringing together the range of resources that have emerged from the Guide implementation process.</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4</a:t>
            </a:fld>
            <a:endParaRPr lang="en-AU" dirty="0"/>
          </a:p>
        </p:txBody>
      </p:sp>
    </p:spTree>
    <p:extLst>
      <p:ext uri="{BB962C8B-B14F-4D97-AF65-F5344CB8AC3E}">
        <p14:creationId xmlns:p14="http://schemas.microsoft.com/office/powerpoint/2010/main" val="3470174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8280920" cy="993353"/>
          </a:xfrm>
        </p:spPr>
        <p:txBody>
          <a:bodyPr>
            <a:normAutofit/>
          </a:bodyPr>
          <a:lstStyle/>
          <a:p>
            <a:pPr algn="l"/>
            <a:r>
              <a:rPr lang="en-US" sz="4000" b="1" dirty="0">
                <a:solidFill>
                  <a:srgbClr val="008080"/>
                </a:solidFill>
              </a:rPr>
              <a:t>        </a:t>
            </a:r>
            <a:r>
              <a:rPr lang="en-US" sz="4000" dirty="0">
                <a:solidFill>
                  <a:srgbClr val="008080"/>
                </a:solidFill>
              </a:rPr>
              <a:t>Vulnerability and life outcomes</a:t>
            </a:r>
            <a:endParaRPr lang="en-US" sz="4000" dirty="0"/>
          </a:p>
        </p:txBody>
      </p:sp>
      <p:sp>
        <p:nvSpPr>
          <p:cNvPr id="3" name="Subtitle 2"/>
          <p:cNvSpPr>
            <a:spLocks noGrp="1"/>
          </p:cNvSpPr>
          <p:nvPr>
            <p:ph type="subTitle" idx="1"/>
          </p:nvPr>
        </p:nvSpPr>
        <p:spPr>
          <a:xfrm>
            <a:off x="423597" y="1844824"/>
            <a:ext cx="8496944" cy="5688632"/>
          </a:xfrm>
        </p:spPr>
        <p:txBody>
          <a:bodyPr>
            <a:normAutofit fontScale="32500" lnSpcReduction="20000"/>
          </a:bodyPr>
          <a:lstStyle/>
          <a:p>
            <a:pPr algn="l"/>
            <a:r>
              <a:rPr lang="en-AU" sz="8600" dirty="0">
                <a:solidFill>
                  <a:schemeClr val="tx1"/>
                </a:solidFill>
              </a:rPr>
              <a:t>“Recent research suggests that </a:t>
            </a:r>
            <a:r>
              <a:rPr lang="en-AU" sz="8600" b="1" i="1" dirty="0">
                <a:solidFill>
                  <a:schemeClr val="tx1"/>
                </a:solidFill>
              </a:rPr>
              <a:t>two out of three </a:t>
            </a:r>
            <a:r>
              <a:rPr lang="en-AU" sz="8600" dirty="0">
                <a:solidFill>
                  <a:schemeClr val="tx1"/>
                </a:solidFill>
              </a:rPr>
              <a:t>patients presenting at emergency, inpatient or outpatient mental health services have </a:t>
            </a:r>
            <a:r>
              <a:rPr lang="en-AU" sz="8600" b="1" i="1" dirty="0">
                <a:solidFill>
                  <a:schemeClr val="tx1"/>
                </a:solidFill>
              </a:rPr>
              <a:t>underlying complex trauma secondary to childhood physical or sexual abuse.</a:t>
            </a:r>
            <a:endParaRPr lang="en-US" sz="8600" b="1" i="1" dirty="0">
              <a:solidFill>
                <a:schemeClr val="tx1"/>
              </a:solidFill>
            </a:endParaRPr>
          </a:p>
          <a:p>
            <a:pPr algn="l"/>
            <a:r>
              <a:rPr lang="en-AU" sz="8600" dirty="0">
                <a:solidFill>
                  <a:schemeClr val="tx1"/>
                </a:solidFill>
              </a:rPr>
              <a:t> </a:t>
            </a:r>
            <a:endParaRPr lang="en-US" sz="8600" dirty="0">
              <a:solidFill>
                <a:schemeClr val="tx1"/>
              </a:solidFill>
            </a:endParaRPr>
          </a:p>
          <a:p>
            <a:pPr algn="l"/>
            <a:r>
              <a:rPr lang="en-AU" sz="8600" dirty="0">
                <a:solidFill>
                  <a:srgbClr val="008080"/>
                </a:solidFill>
              </a:rPr>
              <a:t>If emotional abuse, chronic neglect, the impacts of witnessing domestic violence or growing up with significant family violence, substance abuse and poverty are also included, </a:t>
            </a:r>
            <a:r>
              <a:rPr lang="en-AU" sz="8600" b="1" i="1" dirty="0">
                <a:solidFill>
                  <a:srgbClr val="008080"/>
                </a:solidFill>
              </a:rPr>
              <a:t>the percentage is even higher.”</a:t>
            </a:r>
          </a:p>
          <a:p>
            <a:pPr algn="l"/>
            <a:endParaRPr lang="en-AU" sz="8600" b="1" i="1" dirty="0">
              <a:solidFill>
                <a:srgbClr val="008080"/>
              </a:solidFill>
            </a:endParaRPr>
          </a:p>
          <a:p>
            <a:pPr algn="l"/>
            <a:r>
              <a:rPr lang="en-US" sz="4300" dirty="0">
                <a:solidFill>
                  <a:schemeClr val="tx1"/>
                </a:solidFill>
              </a:rPr>
              <a:t>*Trauma Informed Care &amp; Practice (National Trauma-Informed Care &amp; Practice Advisory Group, Position  Paper, September 2013). </a:t>
            </a:r>
          </a:p>
        </p:txBody>
      </p:sp>
      <p:sp>
        <p:nvSpPr>
          <p:cNvPr id="4" name="Slide Number Placeholder 3"/>
          <p:cNvSpPr>
            <a:spLocks noGrp="1"/>
          </p:cNvSpPr>
          <p:nvPr>
            <p:ph type="sldNum" sz="quarter" idx="12"/>
          </p:nvPr>
        </p:nvSpPr>
        <p:spPr/>
        <p:txBody>
          <a:bodyPr/>
          <a:lstStyle/>
          <a:p>
            <a:fld id="{EB10E117-6B84-4360-B406-C321A11C019E}" type="slidenum">
              <a:rPr lang="en-AU" smtClean="0"/>
              <a:pPr/>
              <a:t>40</a:t>
            </a:fld>
            <a:endParaRPr lang="en-AU" dirty="0"/>
          </a:p>
        </p:txBody>
      </p:sp>
    </p:spTree>
    <p:extLst>
      <p:ext uri="{BB962C8B-B14F-4D97-AF65-F5344CB8AC3E}">
        <p14:creationId xmlns:p14="http://schemas.microsoft.com/office/powerpoint/2010/main" val="2946315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8280920" cy="993353"/>
          </a:xfrm>
        </p:spPr>
        <p:txBody>
          <a:bodyPr>
            <a:normAutofit/>
          </a:bodyPr>
          <a:lstStyle/>
          <a:p>
            <a:pPr algn="l"/>
            <a:r>
              <a:rPr lang="en-US" sz="4000" b="1" dirty="0">
                <a:solidFill>
                  <a:srgbClr val="008080"/>
                </a:solidFill>
              </a:rPr>
              <a:t>        </a:t>
            </a:r>
            <a:r>
              <a:rPr lang="en-US" sz="4000" dirty="0">
                <a:solidFill>
                  <a:srgbClr val="008080"/>
                </a:solidFill>
              </a:rPr>
              <a:t>Vulnerability and life outcomes</a:t>
            </a:r>
            <a:endParaRPr lang="en-US" sz="4000" dirty="0"/>
          </a:p>
        </p:txBody>
      </p:sp>
      <p:sp>
        <p:nvSpPr>
          <p:cNvPr id="3" name="Subtitle 2"/>
          <p:cNvSpPr>
            <a:spLocks noGrp="1"/>
          </p:cNvSpPr>
          <p:nvPr>
            <p:ph type="subTitle" idx="1"/>
          </p:nvPr>
        </p:nvSpPr>
        <p:spPr>
          <a:xfrm>
            <a:off x="395536" y="980728"/>
            <a:ext cx="8496944" cy="5688632"/>
          </a:xfrm>
        </p:spPr>
        <p:txBody>
          <a:bodyPr>
            <a:normAutofit/>
          </a:bodyPr>
          <a:lstStyle/>
          <a:p>
            <a:pPr algn="l"/>
            <a:endParaRPr lang="en-AU" sz="3800" dirty="0">
              <a:solidFill>
                <a:schemeClr val="tx1"/>
              </a:solidFill>
            </a:endParaRPr>
          </a:p>
          <a:p>
            <a:pPr algn="l"/>
            <a:endParaRPr lang="en-AU" sz="2800" dirty="0">
              <a:solidFill>
                <a:schemeClr val="tx1"/>
              </a:solidFill>
            </a:endParaRPr>
          </a:p>
          <a:p>
            <a:pPr algn="l"/>
            <a:r>
              <a:rPr lang="en-AU" sz="2800" dirty="0">
                <a:solidFill>
                  <a:schemeClr val="tx1"/>
                </a:solidFill>
              </a:rPr>
              <a:t>“The </a:t>
            </a:r>
            <a:r>
              <a:rPr lang="en-AU" sz="2800" b="1" i="1" dirty="0">
                <a:solidFill>
                  <a:schemeClr val="tx1"/>
                </a:solidFill>
              </a:rPr>
              <a:t>single most significant predictor </a:t>
            </a:r>
            <a:r>
              <a:rPr lang="en-AU" sz="2800" dirty="0">
                <a:solidFill>
                  <a:schemeClr val="tx1"/>
                </a:solidFill>
              </a:rPr>
              <a:t>that an individual will end up in the mental health system is a history of childhood trauma.”</a:t>
            </a:r>
          </a:p>
          <a:p>
            <a:pPr algn="l"/>
            <a:endParaRPr lang="en-US" dirty="0">
              <a:solidFill>
                <a:schemeClr val="tx1"/>
              </a:solidFill>
            </a:endParaRPr>
          </a:p>
          <a:p>
            <a:pPr algn="l"/>
            <a:endParaRPr lang="en-US" dirty="0">
              <a:solidFill>
                <a:schemeClr val="tx1"/>
              </a:solidFill>
            </a:endParaRPr>
          </a:p>
          <a:p>
            <a:pPr algn="l"/>
            <a:r>
              <a:rPr lang="en-US" sz="1600" dirty="0">
                <a:solidFill>
                  <a:schemeClr val="tx1"/>
                </a:solidFill>
              </a:rPr>
              <a:t>*Trauma Informed Care &amp; Practice (National Trauma-Informed Care &amp; Practice Advisory Group, Position  Paper, September 2013). </a:t>
            </a:r>
          </a:p>
          <a:p>
            <a:pPr algn="l">
              <a:defRPr/>
            </a:pPr>
            <a:endParaRPr lang="en-AU" sz="1600" b="1" dirty="0"/>
          </a:p>
          <a:p>
            <a:pPr algn="l">
              <a:defRPr/>
            </a:pPr>
            <a:r>
              <a:rPr lang="en-AU" sz="1800" b="1" dirty="0">
                <a:solidFill>
                  <a:schemeClr val="tx1"/>
                </a:solidFill>
              </a:rPr>
              <a:t>Video: The Science of Early Childhood Development. Shonkoff J.</a:t>
            </a:r>
          </a:p>
          <a:p>
            <a:pPr algn="l">
              <a:defRPr/>
            </a:pPr>
            <a:r>
              <a:rPr lang="en-AU" sz="1800" b="1" dirty="0"/>
              <a:t>        </a:t>
            </a:r>
            <a:r>
              <a:rPr lang="en-AU" sz="1800" b="1" dirty="0">
                <a:hlinkClick r:id="rId3"/>
              </a:rPr>
              <a:t>www.youtube.com/watch?v=tLiP4b-TPCA</a:t>
            </a:r>
            <a:endParaRPr lang="en-AU" sz="1800" b="1" dirty="0"/>
          </a:p>
          <a:p>
            <a:pPr algn="l"/>
            <a:endParaRPr lang="en-US" sz="4300" dirty="0">
              <a:solidFill>
                <a:schemeClr val="tx1"/>
              </a:solidFill>
            </a:endParaRPr>
          </a:p>
        </p:txBody>
      </p:sp>
      <p:sp>
        <p:nvSpPr>
          <p:cNvPr id="4" name="Slide Number Placeholder 3"/>
          <p:cNvSpPr>
            <a:spLocks noGrp="1"/>
          </p:cNvSpPr>
          <p:nvPr>
            <p:ph type="sldNum" sz="quarter" idx="12"/>
          </p:nvPr>
        </p:nvSpPr>
        <p:spPr/>
        <p:txBody>
          <a:bodyPr/>
          <a:lstStyle/>
          <a:p>
            <a:fld id="{EB10E117-6B84-4360-B406-C321A11C019E}" type="slidenum">
              <a:rPr lang="en-AU" smtClean="0"/>
              <a:pPr/>
              <a:t>41</a:t>
            </a:fld>
            <a:endParaRPr lang="en-AU" dirty="0"/>
          </a:p>
        </p:txBody>
      </p:sp>
    </p:spTree>
    <p:extLst>
      <p:ext uri="{BB962C8B-B14F-4D97-AF65-F5344CB8AC3E}">
        <p14:creationId xmlns:p14="http://schemas.microsoft.com/office/powerpoint/2010/main" val="3286921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88640"/>
            <a:ext cx="8280920" cy="993353"/>
          </a:xfrm>
        </p:spPr>
        <p:txBody>
          <a:bodyPr>
            <a:normAutofit/>
          </a:bodyPr>
          <a:lstStyle/>
          <a:p>
            <a:pPr algn="l"/>
            <a:r>
              <a:rPr lang="en-US" sz="4000" dirty="0">
                <a:solidFill>
                  <a:srgbClr val="008080"/>
                </a:solidFill>
              </a:rPr>
              <a:t>Trauma Informed Practice </a:t>
            </a:r>
            <a:endParaRPr lang="en-US" sz="4000" dirty="0"/>
          </a:p>
        </p:txBody>
      </p:sp>
      <p:sp>
        <p:nvSpPr>
          <p:cNvPr id="3" name="Subtitle 2"/>
          <p:cNvSpPr>
            <a:spLocks noGrp="1"/>
          </p:cNvSpPr>
          <p:nvPr>
            <p:ph type="subTitle" idx="1"/>
          </p:nvPr>
        </p:nvSpPr>
        <p:spPr>
          <a:xfrm>
            <a:off x="683568" y="2060848"/>
            <a:ext cx="7776864" cy="5139952"/>
          </a:xfrm>
        </p:spPr>
        <p:txBody>
          <a:bodyPr>
            <a:normAutofit/>
          </a:bodyPr>
          <a:lstStyle/>
          <a:p>
            <a:pPr algn="l"/>
            <a:r>
              <a:rPr lang="en-US" sz="2800" i="1" dirty="0">
                <a:solidFill>
                  <a:schemeClr val="tx1"/>
                </a:solidFill>
              </a:rPr>
              <a:t>“At the broadest level, trauma-informed care means that services have an awareness and sensitivity to the way in which clients' presentation and service needs can be understood in the context of their trauma history.”</a:t>
            </a:r>
          </a:p>
          <a:p>
            <a:pPr algn="l"/>
            <a:endParaRPr lang="en-US" sz="2000" b="1" dirty="0">
              <a:solidFill>
                <a:schemeClr val="tx1"/>
              </a:solidFill>
            </a:endParaRPr>
          </a:p>
          <a:p>
            <a:pPr algn="l"/>
            <a:endParaRPr lang="en-US" sz="2000" b="1" dirty="0">
              <a:solidFill>
                <a:schemeClr val="tx1"/>
              </a:solidFill>
            </a:endParaRPr>
          </a:p>
          <a:p>
            <a:pPr algn="l"/>
            <a:r>
              <a:rPr lang="en-US" sz="2000" b="1" dirty="0">
                <a:solidFill>
                  <a:schemeClr val="tx1"/>
                </a:solidFill>
              </a:rPr>
              <a:t>Trauma-informed care in child/family welfare services.</a:t>
            </a:r>
          </a:p>
          <a:p>
            <a:pPr algn="l"/>
            <a:r>
              <a:rPr lang="en-US" sz="2000" dirty="0">
                <a:solidFill>
                  <a:schemeClr val="tx1"/>
                </a:solidFill>
              </a:rPr>
              <a:t>CFCA Paper No. 37 – February 2016. </a:t>
            </a:r>
          </a:p>
          <a:p>
            <a:pPr algn="l"/>
            <a:r>
              <a:rPr lang="en-US" sz="2000" dirty="0"/>
              <a:t> </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EB10E117-6B84-4360-B406-C321A11C019E}" type="slidenum">
              <a:rPr lang="en-AU" smtClean="0"/>
              <a:pPr/>
              <a:t>42</a:t>
            </a:fld>
            <a:endParaRPr lang="en-AU" dirty="0"/>
          </a:p>
        </p:txBody>
      </p:sp>
    </p:spTree>
    <p:extLst>
      <p:ext uri="{BB962C8B-B14F-4D97-AF65-F5344CB8AC3E}">
        <p14:creationId xmlns:p14="http://schemas.microsoft.com/office/powerpoint/2010/main" val="3640612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0"/>
            <a:ext cx="8229600" cy="1143000"/>
          </a:xfrm>
        </p:spPr>
        <p:txBody>
          <a:bodyPr>
            <a:normAutofit/>
          </a:bodyPr>
          <a:lstStyle/>
          <a:p>
            <a:r>
              <a:rPr lang="en-AU" sz="4000" dirty="0">
                <a:solidFill>
                  <a:schemeClr val="accent5">
                    <a:lumMod val="75000"/>
                  </a:schemeClr>
                </a:solidFill>
              </a:rPr>
              <a:t>What does makes a difference?</a:t>
            </a:r>
          </a:p>
        </p:txBody>
      </p:sp>
      <p:sp>
        <p:nvSpPr>
          <p:cNvPr id="3" name="Content Placeholder 2"/>
          <p:cNvSpPr>
            <a:spLocks noGrp="1"/>
          </p:cNvSpPr>
          <p:nvPr>
            <p:ph idx="1"/>
          </p:nvPr>
        </p:nvSpPr>
        <p:spPr>
          <a:xfrm>
            <a:off x="814131" y="1179646"/>
            <a:ext cx="7071216" cy="3888412"/>
          </a:xfrm>
        </p:spPr>
        <p:txBody>
          <a:bodyPr>
            <a:normAutofit fontScale="77500" lnSpcReduction="20000"/>
          </a:bodyPr>
          <a:lstStyle/>
          <a:p>
            <a:endParaRPr lang="en-AU" sz="1800" dirty="0">
              <a:solidFill>
                <a:srgbClr val="7030A0"/>
              </a:solidFill>
            </a:endParaRPr>
          </a:p>
          <a:p>
            <a:pPr>
              <a:buFont typeface="Wingdings" panose="05000000000000000000" pitchFamily="2" charset="2"/>
              <a:buChar char="§"/>
            </a:pPr>
            <a:r>
              <a:rPr lang="en-AU" sz="3600" dirty="0"/>
              <a:t>Relationships, relationships, relationships!! </a:t>
            </a:r>
          </a:p>
          <a:p>
            <a:pPr marL="0" indent="0">
              <a:buNone/>
            </a:pPr>
            <a:endParaRPr lang="en-AU" sz="3600" dirty="0"/>
          </a:p>
          <a:p>
            <a:pPr>
              <a:buFont typeface="Wingdings" panose="05000000000000000000" pitchFamily="2" charset="2"/>
              <a:buChar char="§"/>
            </a:pPr>
            <a:r>
              <a:rPr lang="en-AU" sz="3600" dirty="0"/>
              <a:t>The quality of engagement - respect, trust, sharing power, taking time, following through,  flexibility,  honesty,  stepping back, communication styles. </a:t>
            </a:r>
          </a:p>
          <a:p>
            <a:pPr marL="0" indent="0">
              <a:buNone/>
            </a:pPr>
            <a:endParaRPr lang="en-AU" sz="3600" dirty="0"/>
          </a:p>
          <a:p>
            <a:pPr>
              <a:buFont typeface="Wingdings" panose="05000000000000000000" pitchFamily="2" charset="2"/>
              <a:buChar char="§"/>
            </a:pPr>
            <a:r>
              <a:rPr lang="en-AU" sz="3600" dirty="0"/>
              <a:t>Promoting integrated, joined up practice.</a:t>
            </a:r>
          </a:p>
          <a:p>
            <a:pPr marL="0" indent="0">
              <a:buNone/>
            </a:pPr>
            <a:endParaRPr lang="en-AU" sz="3600" dirty="0"/>
          </a:p>
          <a:p>
            <a:pPr>
              <a:buFont typeface="Wingdings" panose="05000000000000000000" pitchFamily="2" charset="2"/>
              <a:buChar char="§"/>
            </a:pPr>
            <a:endParaRPr lang="en-AU" sz="5100" dirty="0"/>
          </a:p>
          <a:p>
            <a:pPr>
              <a:buFont typeface="Wingdings" panose="05000000000000000000" pitchFamily="2" charset="2"/>
              <a:buChar char="§"/>
            </a:pPr>
            <a:endParaRPr lang="en-AU" sz="3400" dirty="0"/>
          </a:p>
          <a:p>
            <a:pPr marL="0" indent="0">
              <a:buNone/>
            </a:pPr>
            <a:endParaRPr lang="en-AU" dirty="0"/>
          </a:p>
          <a:p>
            <a:pPr>
              <a:buFont typeface="Wingdings" panose="05000000000000000000" pitchFamily="2" charset="2"/>
              <a:buChar char="§"/>
            </a:pPr>
            <a:endParaRPr lang="en-AU" dirty="0"/>
          </a:p>
          <a:p>
            <a:pPr>
              <a:buFont typeface="Wingdings" panose="05000000000000000000" pitchFamily="2" charset="2"/>
              <a:buChar char="§"/>
            </a:pPr>
            <a:endParaRPr lang="en-AU" dirty="0"/>
          </a:p>
          <a:p>
            <a:endParaRPr lang="en-AU" sz="1800" dirty="0">
              <a:solidFill>
                <a:srgbClr val="7030A0"/>
              </a:solidFill>
            </a:endParaRPr>
          </a:p>
          <a:p>
            <a:pPr>
              <a:buFont typeface="Wingdings" panose="05000000000000000000" pitchFamily="2" charset="2"/>
              <a:buChar char="§"/>
            </a:pPr>
            <a:endParaRPr lang="en-AU" dirty="0"/>
          </a:p>
        </p:txBody>
      </p:sp>
      <p:pic>
        <p:nvPicPr>
          <p:cNvPr id="4" name="Picture 2" descr="C:\Users\pc_user\AppData\Local\Microsoft\Windows\Temporary Internet Files\Content.IE5\NVZ6KQRQ\magic_wand_1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93038"/>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B10E117-6B84-4360-B406-C321A11C019E}" type="slidenum">
              <a:rPr lang="en-AU" smtClean="0"/>
              <a:pPr/>
              <a:t>43</a:t>
            </a:fld>
            <a:endParaRPr lang="en-AU" dirty="0"/>
          </a:p>
        </p:txBody>
      </p:sp>
      <p:pic>
        <p:nvPicPr>
          <p:cNvPr id="2051" name="Picture 3" descr="C:\Users\pc-user\AppData\Local\Microsoft\Windows\INetCache\IE\GLK5QI9R\trust-facto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6062" y="4869160"/>
            <a:ext cx="1590551" cy="12469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c-user\AppData\Local\Microsoft\Windows\INetCache\IE\XR4L61W2\2626682758_209c385c05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5026877"/>
            <a:ext cx="1408240" cy="130113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c-user\AppData\Local\Microsoft\Windows\INetCache\IE\XR4L61W2\relationship1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8653" y="5026877"/>
            <a:ext cx="2664296" cy="132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88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pc_user\AppData\Local\Microsoft\Windows\Temporary Internet Files\Content.IE5\JE0WKAFS\snoop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980728"/>
            <a:ext cx="4392488" cy="43924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C:\Users\pc_user\AppData\Local\Microsoft\Windows\Temporary Internet Files\Content.IE5\FVNGPV5B\MC9000885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548068"/>
            <a:ext cx="972108" cy="7117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Users\Bruce\AppData\Local\Microsoft\Windows\Temporary Internet Files\Content.IE5\Z3XM7J2V\MC900441765[1].png"/>
          <p:cNvPicPr>
            <a:picLocks noChangeAspect="1" noChangeArrowheads="1"/>
          </p:cNvPicPr>
          <p:nvPr/>
        </p:nvPicPr>
        <p:blipFill>
          <a:blip r:embed="rId5" cstate="print"/>
          <a:srcRect/>
          <a:stretch>
            <a:fillRect/>
          </a:stretch>
        </p:blipFill>
        <p:spPr bwMode="auto">
          <a:xfrm>
            <a:off x="6516216" y="5499022"/>
            <a:ext cx="787925" cy="787925"/>
          </a:xfrm>
          <a:prstGeom prst="rect">
            <a:avLst/>
          </a:prstGeom>
          <a:noFill/>
        </p:spPr>
      </p:pic>
      <p:sp>
        <p:nvSpPr>
          <p:cNvPr id="5" name="Slide Number Placeholder 4"/>
          <p:cNvSpPr>
            <a:spLocks noGrp="1"/>
          </p:cNvSpPr>
          <p:nvPr>
            <p:ph type="sldNum" sz="quarter" idx="12"/>
          </p:nvPr>
        </p:nvSpPr>
        <p:spPr/>
        <p:txBody>
          <a:bodyPr/>
          <a:lstStyle/>
          <a:p>
            <a:fld id="{EB10E117-6B84-4360-B406-C321A11C019E}" type="slidenum">
              <a:rPr lang="en-AU" smtClean="0"/>
              <a:pPr/>
              <a:t>44</a:t>
            </a:fld>
            <a:endParaRPr lang="en-AU" dirty="0"/>
          </a:p>
        </p:txBody>
      </p:sp>
    </p:spTree>
    <p:extLst>
      <p:ext uri="{BB962C8B-B14F-4D97-AF65-F5344CB8AC3E}">
        <p14:creationId xmlns:p14="http://schemas.microsoft.com/office/powerpoint/2010/main" val="436626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solidFill>
                  <a:schemeClr val="accent5">
                    <a:lumMod val="75000"/>
                  </a:schemeClr>
                </a:solidFill>
              </a:rPr>
              <a:t>What does makes a difference?</a:t>
            </a:r>
          </a:p>
        </p:txBody>
      </p:sp>
      <p:sp>
        <p:nvSpPr>
          <p:cNvPr id="3" name="Content Placeholder 2"/>
          <p:cNvSpPr>
            <a:spLocks noGrp="1"/>
          </p:cNvSpPr>
          <p:nvPr>
            <p:ph idx="1"/>
          </p:nvPr>
        </p:nvSpPr>
        <p:spPr>
          <a:xfrm>
            <a:off x="611560" y="1412776"/>
            <a:ext cx="7499176" cy="4061048"/>
          </a:xfrm>
        </p:spPr>
        <p:txBody>
          <a:bodyPr>
            <a:normAutofit fontScale="62500" lnSpcReduction="20000"/>
          </a:bodyPr>
          <a:lstStyle/>
          <a:p>
            <a:endParaRPr lang="en-AU" sz="1800" dirty="0">
              <a:solidFill>
                <a:srgbClr val="7030A0"/>
              </a:solidFill>
            </a:endParaRPr>
          </a:p>
          <a:p>
            <a:pPr marL="0" indent="0">
              <a:buNone/>
            </a:pPr>
            <a:endParaRPr lang="en-AU" sz="5100" dirty="0"/>
          </a:p>
          <a:p>
            <a:pPr>
              <a:buFont typeface="Wingdings" panose="05000000000000000000" pitchFamily="2" charset="2"/>
              <a:buChar char="§"/>
            </a:pPr>
            <a:r>
              <a:rPr lang="en-AU" sz="5100" dirty="0"/>
              <a:t>Building capacity to better identify, document and respond to  the needs of children and families experiencing vulnerability. </a:t>
            </a:r>
          </a:p>
          <a:p>
            <a:pPr>
              <a:buFont typeface="Wingdings" panose="05000000000000000000" pitchFamily="2" charset="2"/>
              <a:buChar char="§"/>
            </a:pPr>
            <a:endParaRPr lang="en-AU" sz="5100" dirty="0"/>
          </a:p>
          <a:p>
            <a:pPr>
              <a:buFont typeface="Wingdings" panose="05000000000000000000" pitchFamily="2" charset="2"/>
              <a:buChar char="§"/>
            </a:pPr>
            <a:r>
              <a:rPr lang="en-AU" sz="5100" dirty="0"/>
              <a:t>Building capacity to foster resilience and  strengthen protective factors. </a:t>
            </a:r>
          </a:p>
          <a:p>
            <a:pPr>
              <a:buFont typeface="Wingdings" panose="05000000000000000000" pitchFamily="2" charset="2"/>
              <a:buChar char="§"/>
            </a:pPr>
            <a:endParaRPr lang="en-AU" sz="5100" dirty="0"/>
          </a:p>
          <a:p>
            <a:pPr marL="0" indent="0">
              <a:buNone/>
            </a:pPr>
            <a:endParaRPr lang="en-AU" sz="5100" dirty="0"/>
          </a:p>
          <a:p>
            <a:pPr>
              <a:buFont typeface="Wingdings" panose="05000000000000000000" pitchFamily="2" charset="2"/>
              <a:buChar char="§"/>
            </a:pPr>
            <a:endParaRPr lang="en-AU" sz="5100" dirty="0"/>
          </a:p>
          <a:p>
            <a:pPr>
              <a:buFont typeface="Wingdings" panose="05000000000000000000" pitchFamily="2" charset="2"/>
              <a:buChar char="§"/>
            </a:pPr>
            <a:endParaRPr lang="en-AU" sz="3400" dirty="0"/>
          </a:p>
          <a:p>
            <a:pPr marL="0" indent="0">
              <a:buNone/>
            </a:pPr>
            <a:endParaRPr lang="en-AU" dirty="0"/>
          </a:p>
          <a:p>
            <a:pPr>
              <a:buFont typeface="Wingdings" panose="05000000000000000000" pitchFamily="2" charset="2"/>
              <a:buChar char="§"/>
            </a:pPr>
            <a:endParaRPr lang="en-AU" dirty="0"/>
          </a:p>
          <a:p>
            <a:pPr>
              <a:buFont typeface="Wingdings" panose="05000000000000000000" pitchFamily="2" charset="2"/>
              <a:buChar char="§"/>
            </a:pPr>
            <a:endParaRPr lang="en-AU" dirty="0"/>
          </a:p>
          <a:p>
            <a:endParaRPr lang="en-AU" sz="1800" dirty="0">
              <a:solidFill>
                <a:srgbClr val="7030A0"/>
              </a:solidFill>
            </a:endParaRPr>
          </a:p>
          <a:p>
            <a:pPr>
              <a:buFont typeface="Wingdings" panose="05000000000000000000" pitchFamily="2" charset="2"/>
              <a:buChar char="§"/>
            </a:pPr>
            <a:endParaRPr lang="en-AU" dirty="0"/>
          </a:p>
        </p:txBody>
      </p:sp>
      <p:pic>
        <p:nvPicPr>
          <p:cNvPr id="4" name="Picture 2" descr="C:\Users\pc_user\AppData\Local\Microsoft\Windows\Temporary Internet Files\Content.IE5\NVZ6KQRQ\magic_wand_1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506" y="1052736"/>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B10E117-6B84-4360-B406-C321A11C019E}" type="slidenum">
              <a:rPr lang="en-AU" smtClean="0"/>
              <a:pPr/>
              <a:t>45</a:t>
            </a:fld>
            <a:endParaRPr lang="en-AU" dirty="0"/>
          </a:p>
        </p:txBody>
      </p:sp>
    </p:spTree>
    <p:extLst>
      <p:ext uri="{BB962C8B-B14F-4D97-AF65-F5344CB8AC3E}">
        <p14:creationId xmlns:p14="http://schemas.microsoft.com/office/powerpoint/2010/main" val="2762780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7AEE70C-9E97-4EDC-94F4-30A5AF2D91FC}" type="slidenum">
              <a:rPr lang="en-AU" smtClean="0"/>
              <a:pPr>
                <a:defRPr/>
              </a:pPr>
              <a:t>46</a:t>
            </a:fld>
            <a:endParaRPr lang="en-AU" dirty="0"/>
          </a:p>
        </p:txBody>
      </p:sp>
      <p:grpSp>
        <p:nvGrpSpPr>
          <p:cNvPr id="3" name="Group 2"/>
          <p:cNvGrpSpPr>
            <a:grpSpLocks/>
          </p:cNvGrpSpPr>
          <p:nvPr/>
        </p:nvGrpSpPr>
        <p:grpSpPr bwMode="auto">
          <a:xfrm>
            <a:off x="2834477" y="1950041"/>
            <a:ext cx="3352908" cy="3124200"/>
            <a:chOff x="1824" y="633"/>
            <a:chExt cx="2834" cy="2849"/>
          </a:xfrm>
        </p:grpSpPr>
        <p:sp>
          <p:nvSpPr>
            <p:cNvPr id="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 name="TextBox 7"/>
          <p:cNvSpPr txBox="1"/>
          <p:nvPr/>
        </p:nvSpPr>
        <p:spPr>
          <a:xfrm>
            <a:off x="5257800" y="493473"/>
            <a:ext cx="3159653" cy="1200329"/>
          </a:xfrm>
          <a:prstGeom prst="rect">
            <a:avLst/>
          </a:prstGeom>
          <a:solidFill>
            <a:srgbClr val="FFCC99"/>
          </a:solidFill>
        </p:spPr>
        <p:txBody>
          <a:bodyPr wrap="square" rtlCol="0">
            <a:spAutoFit/>
          </a:bodyPr>
          <a:lstStyle/>
          <a:p>
            <a:r>
              <a:rPr lang="en-AU" dirty="0">
                <a:solidFill>
                  <a:srgbClr val="000000"/>
                </a:solidFill>
              </a:rPr>
              <a:t>Shared understanding/ theoretical frameworks/ outcomes/ policy priorities </a:t>
            </a:r>
          </a:p>
          <a:p>
            <a:r>
              <a:rPr lang="en-AU" dirty="0">
                <a:solidFill>
                  <a:srgbClr val="000000"/>
                </a:solidFill>
              </a:rPr>
              <a:t> </a:t>
            </a:r>
          </a:p>
        </p:txBody>
      </p:sp>
      <p:sp>
        <p:nvSpPr>
          <p:cNvPr id="9" name="TextBox 8"/>
          <p:cNvSpPr txBox="1"/>
          <p:nvPr/>
        </p:nvSpPr>
        <p:spPr>
          <a:xfrm>
            <a:off x="228600" y="518880"/>
            <a:ext cx="2269177" cy="1754326"/>
          </a:xfrm>
          <a:prstGeom prst="rect">
            <a:avLst/>
          </a:prstGeom>
          <a:solidFill>
            <a:srgbClr val="CCCCFF"/>
          </a:solidFill>
        </p:spPr>
        <p:txBody>
          <a:bodyPr wrap="square" rtlCol="0">
            <a:spAutoFit/>
          </a:bodyPr>
          <a:lstStyle/>
          <a:p>
            <a:r>
              <a:rPr lang="en-AU" dirty="0">
                <a:solidFill>
                  <a:srgbClr val="000000"/>
                </a:solidFill>
              </a:rPr>
              <a:t>Shared commitment to making a difference for children and families experiencing vulnerability  </a:t>
            </a:r>
          </a:p>
        </p:txBody>
      </p:sp>
      <p:sp>
        <p:nvSpPr>
          <p:cNvPr id="10" name="TextBox 9"/>
          <p:cNvSpPr txBox="1"/>
          <p:nvPr/>
        </p:nvSpPr>
        <p:spPr>
          <a:xfrm>
            <a:off x="228600" y="4825734"/>
            <a:ext cx="2677081" cy="646331"/>
          </a:xfrm>
          <a:prstGeom prst="rect">
            <a:avLst/>
          </a:prstGeom>
          <a:solidFill>
            <a:srgbClr val="CCFF99"/>
          </a:solidFill>
        </p:spPr>
        <p:txBody>
          <a:bodyPr wrap="square" rtlCol="0">
            <a:spAutoFit/>
          </a:bodyPr>
          <a:lstStyle/>
          <a:p>
            <a:r>
              <a:rPr lang="en-AU" dirty="0">
                <a:solidFill>
                  <a:srgbClr val="000000"/>
                </a:solidFill>
              </a:rPr>
              <a:t>Information Sharing and Communication  </a:t>
            </a:r>
          </a:p>
        </p:txBody>
      </p:sp>
      <p:sp>
        <p:nvSpPr>
          <p:cNvPr id="11" name="TextBox 10"/>
          <p:cNvSpPr txBox="1"/>
          <p:nvPr/>
        </p:nvSpPr>
        <p:spPr>
          <a:xfrm>
            <a:off x="4731991" y="5710019"/>
            <a:ext cx="3286495" cy="646331"/>
          </a:xfrm>
          <a:prstGeom prst="rect">
            <a:avLst/>
          </a:prstGeom>
          <a:solidFill>
            <a:srgbClr val="FFFFCC"/>
          </a:solidFill>
        </p:spPr>
        <p:txBody>
          <a:bodyPr wrap="square" rtlCol="0">
            <a:spAutoFit/>
          </a:bodyPr>
          <a:lstStyle/>
          <a:p>
            <a:r>
              <a:rPr lang="en-AU" dirty="0">
                <a:solidFill>
                  <a:srgbClr val="000000"/>
                </a:solidFill>
              </a:rPr>
              <a:t>Agency/Worker Capacity for collaborative ways of working </a:t>
            </a:r>
            <a:endParaRPr lang="en-US" dirty="0">
              <a:solidFill>
                <a:srgbClr val="000000"/>
              </a:solidFill>
            </a:endParaRPr>
          </a:p>
        </p:txBody>
      </p:sp>
      <p:sp>
        <p:nvSpPr>
          <p:cNvPr id="12" name="TextBox 11"/>
          <p:cNvSpPr txBox="1"/>
          <p:nvPr/>
        </p:nvSpPr>
        <p:spPr>
          <a:xfrm>
            <a:off x="971600" y="5586609"/>
            <a:ext cx="2677081" cy="646331"/>
          </a:xfrm>
          <a:prstGeom prst="rect">
            <a:avLst/>
          </a:prstGeom>
          <a:solidFill>
            <a:srgbClr val="CCFF99"/>
          </a:solidFill>
        </p:spPr>
        <p:txBody>
          <a:bodyPr wrap="square" rtlCol="0">
            <a:spAutoFit/>
          </a:bodyPr>
          <a:lstStyle/>
          <a:p>
            <a:r>
              <a:rPr lang="en-AU" dirty="0">
                <a:solidFill>
                  <a:srgbClr val="000000"/>
                </a:solidFill>
              </a:rPr>
              <a:t>Strong professional networks/relationships</a:t>
            </a:r>
          </a:p>
        </p:txBody>
      </p:sp>
      <p:sp>
        <p:nvSpPr>
          <p:cNvPr id="13" name="TextBox 12"/>
          <p:cNvSpPr txBox="1"/>
          <p:nvPr/>
        </p:nvSpPr>
        <p:spPr>
          <a:xfrm>
            <a:off x="6375239" y="1959439"/>
            <a:ext cx="2042215" cy="1200329"/>
          </a:xfrm>
          <a:prstGeom prst="rect">
            <a:avLst/>
          </a:prstGeom>
          <a:solidFill>
            <a:srgbClr val="FFCC99"/>
          </a:solidFill>
        </p:spPr>
        <p:txBody>
          <a:bodyPr wrap="square" rtlCol="0">
            <a:spAutoFit/>
          </a:bodyPr>
          <a:lstStyle/>
          <a:p>
            <a:r>
              <a:rPr lang="en-AU" dirty="0">
                <a:solidFill>
                  <a:srgbClr val="000000"/>
                </a:solidFill>
              </a:rPr>
              <a:t>Shared Learning/</a:t>
            </a:r>
          </a:p>
          <a:p>
            <a:r>
              <a:rPr lang="en-AU" dirty="0">
                <a:solidFill>
                  <a:srgbClr val="000000"/>
                </a:solidFill>
              </a:rPr>
              <a:t>Professional Development</a:t>
            </a:r>
          </a:p>
          <a:p>
            <a:endParaRPr lang="en-AU" dirty="0">
              <a:solidFill>
                <a:srgbClr val="000000"/>
              </a:solidFill>
            </a:endParaRPr>
          </a:p>
        </p:txBody>
      </p:sp>
      <p:sp>
        <p:nvSpPr>
          <p:cNvPr id="14" name="TextBox 13"/>
          <p:cNvSpPr txBox="1"/>
          <p:nvPr/>
        </p:nvSpPr>
        <p:spPr>
          <a:xfrm>
            <a:off x="5938651" y="4687235"/>
            <a:ext cx="2915390" cy="923330"/>
          </a:xfrm>
          <a:prstGeom prst="rect">
            <a:avLst/>
          </a:prstGeom>
          <a:solidFill>
            <a:srgbClr val="FFFFCC"/>
          </a:solidFill>
        </p:spPr>
        <p:txBody>
          <a:bodyPr wrap="square" rtlCol="0">
            <a:spAutoFit/>
          </a:bodyPr>
          <a:lstStyle/>
          <a:p>
            <a:r>
              <a:rPr lang="en-AU" dirty="0">
                <a:solidFill>
                  <a:srgbClr val="000000"/>
                </a:solidFill>
              </a:rPr>
              <a:t>Organisational Partnerships and formal collaboration mechanisms</a:t>
            </a:r>
          </a:p>
        </p:txBody>
      </p:sp>
      <p:sp>
        <p:nvSpPr>
          <p:cNvPr id="15" name="TextBox 14"/>
          <p:cNvSpPr txBox="1"/>
          <p:nvPr/>
        </p:nvSpPr>
        <p:spPr>
          <a:xfrm>
            <a:off x="667998" y="2381454"/>
            <a:ext cx="2057571" cy="1200329"/>
          </a:xfrm>
          <a:prstGeom prst="rect">
            <a:avLst/>
          </a:prstGeom>
          <a:solidFill>
            <a:srgbClr val="CCCCFF"/>
          </a:solidFill>
        </p:spPr>
        <p:txBody>
          <a:bodyPr wrap="square" rtlCol="0">
            <a:spAutoFit/>
          </a:bodyPr>
          <a:lstStyle/>
          <a:p>
            <a:r>
              <a:rPr lang="en-AU" dirty="0">
                <a:solidFill>
                  <a:srgbClr val="000000"/>
                </a:solidFill>
              </a:rPr>
              <a:t>Positive family/worker relationships. </a:t>
            </a:r>
          </a:p>
          <a:p>
            <a:r>
              <a:rPr lang="en-AU" dirty="0">
                <a:solidFill>
                  <a:srgbClr val="000000"/>
                </a:solidFill>
              </a:rPr>
              <a:t>Strong engagement  </a:t>
            </a:r>
            <a:endParaRPr lang="en-US" dirty="0">
              <a:solidFill>
                <a:srgbClr val="000000"/>
              </a:solidFill>
            </a:endParaRPr>
          </a:p>
        </p:txBody>
      </p:sp>
    </p:spTree>
    <p:extLst>
      <p:ext uri="{BB962C8B-B14F-4D97-AF65-F5344CB8AC3E}">
        <p14:creationId xmlns:p14="http://schemas.microsoft.com/office/powerpoint/2010/main" val="3719687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c_user\AppData\Local\Microsoft\Windows\Temporary Internet Files\Content.IE5\JE0WKAFS\question-mark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708429"/>
            <a:ext cx="4951437" cy="297086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B10E117-6B84-4360-B406-C321A11C019E}" type="slidenum">
              <a:rPr lang="en-AU" smtClean="0"/>
              <a:pPr/>
              <a:t>47</a:t>
            </a:fld>
            <a:endParaRPr lang="en-AU" dirty="0"/>
          </a:p>
        </p:txBody>
      </p:sp>
    </p:spTree>
    <p:extLst>
      <p:ext uri="{BB962C8B-B14F-4D97-AF65-F5344CB8AC3E}">
        <p14:creationId xmlns:p14="http://schemas.microsoft.com/office/powerpoint/2010/main" val="2183102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433467"/>
          </a:xfrm>
        </p:spPr>
        <p:txBody>
          <a:bodyPr>
            <a:normAutofit fontScale="92500" lnSpcReduction="20000"/>
          </a:bodyPr>
          <a:lstStyle/>
          <a:p>
            <a:pPr>
              <a:buNone/>
            </a:pPr>
            <a:r>
              <a:rPr lang="en-US" sz="4000" b="1" dirty="0">
                <a:solidFill>
                  <a:srgbClr val="008080"/>
                </a:solidFill>
              </a:rPr>
              <a:t>                    </a:t>
            </a:r>
          </a:p>
          <a:p>
            <a:pPr algn="ctr">
              <a:buNone/>
            </a:pPr>
            <a:r>
              <a:rPr lang="en-US" sz="4400" b="1" dirty="0">
                <a:solidFill>
                  <a:srgbClr val="008080"/>
                </a:solidFill>
              </a:rPr>
              <a:t> </a:t>
            </a:r>
            <a:r>
              <a:rPr lang="en-US" sz="4400" dirty="0">
                <a:solidFill>
                  <a:srgbClr val="008080"/>
                </a:solidFill>
              </a:rPr>
              <a:t>S</a:t>
            </a:r>
            <a:r>
              <a:rPr lang="en-US" sz="4800" dirty="0">
                <a:solidFill>
                  <a:srgbClr val="008080"/>
                </a:solidFill>
              </a:rPr>
              <a:t>ection 3</a:t>
            </a:r>
          </a:p>
          <a:p>
            <a:pPr algn="ctr">
              <a:buNone/>
            </a:pPr>
            <a:r>
              <a:rPr lang="en-US" sz="3900" dirty="0">
                <a:solidFill>
                  <a:srgbClr val="008080"/>
                </a:solidFill>
              </a:rPr>
              <a:t>Using the Vulnerability Guide and </a:t>
            </a:r>
          </a:p>
          <a:p>
            <a:pPr algn="ctr">
              <a:buNone/>
            </a:pPr>
            <a:r>
              <a:rPr lang="en-US" sz="3900" dirty="0">
                <a:solidFill>
                  <a:srgbClr val="008080"/>
                </a:solidFill>
              </a:rPr>
              <a:t>Tool Kit Resources  </a:t>
            </a:r>
          </a:p>
          <a:p>
            <a:pPr algn="ctr">
              <a:buNone/>
            </a:pPr>
            <a:r>
              <a:rPr lang="en-US" sz="3600" dirty="0"/>
              <a:t>Local Vulnerability Data</a:t>
            </a:r>
          </a:p>
          <a:p>
            <a:pPr algn="ctr">
              <a:buNone/>
            </a:pPr>
            <a:r>
              <a:rPr lang="en-US" sz="3600" dirty="0"/>
              <a:t>Family Engagement </a:t>
            </a:r>
          </a:p>
          <a:p>
            <a:pPr algn="ctr">
              <a:buNone/>
            </a:pPr>
            <a:r>
              <a:rPr lang="en-US" sz="3600" dirty="0"/>
              <a:t>Working with the Guide  </a:t>
            </a:r>
          </a:p>
          <a:p>
            <a:pPr algn="ctr">
              <a:buNone/>
            </a:pPr>
            <a:r>
              <a:rPr lang="en-US" sz="3600" dirty="0"/>
              <a:t>Practice Scenarios</a:t>
            </a:r>
          </a:p>
          <a:p>
            <a:pPr algn="ctr">
              <a:buNone/>
            </a:pPr>
            <a:r>
              <a:rPr lang="en-AU" sz="3600" dirty="0"/>
              <a:t>Data Collection</a:t>
            </a:r>
          </a:p>
          <a:p>
            <a:pPr algn="ctr">
              <a:buNone/>
            </a:pPr>
            <a:r>
              <a:rPr lang="en-AU" sz="3600" dirty="0"/>
              <a:t>Monitoring and Evaluation </a:t>
            </a:r>
          </a:p>
          <a:p>
            <a:pPr algn="ctr">
              <a:buNone/>
            </a:pPr>
            <a:endParaRPr lang="en-US" sz="3600" dirty="0"/>
          </a:p>
          <a:p>
            <a:pPr algn="ctr">
              <a:buNone/>
            </a:pPr>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48</a:t>
            </a:fld>
            <a:endParaRPr lang="en-AU" dirty="0"/>
          </a:p>
        </p:txBody>
      </p:sp>
    </p:spTree>
    <p:extLst>
      <p:ext uri="{BB962C8B-B14F-4D97-AF65-F5344CB8AC3E}">
        <p14:creationId xmlns:p14="http://schemas.microsoft.com/office/powerpoint/2010/main" val="8416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8AD8D-BFD3-43FF-99C7-9E8EBA996756}"/>
              </a:ext>
            </a:extLst>
          </p:cNvPr>
          <p:cNvSpPr>
            <a:spLocks noGrp="1"/>
          </p:cNvSpPr>
          <p:nvPr>
            <p:ph type="title"/>
          </p:nvPr>
        </p:nvSpPr>
        <p:spPr>
          <a:xfrm>
            <a:off x="457200" y="1052512"/>
            <a:ext cx="8229600" cy="1143000"/>
          </a:xfrm>
        </p:spPr>
        <p:txBody>
          <a:bodyPr>
            <a:normAutofit fontScale="90000"/>
          </a:bodyPr>
          <a:lstStyle/>
          <a:p>
            <a:r>
              <a:rPr lang="en-US" altLang="en-US" dirty="0">
                <a:solidFill>
                  <a:srgbClr val="7030A0"/>
                </a:solidFill>
                <a:latin typeface="Calibri" pitchFamily="34" charset="0"/>
                <a:ea typeface="Times New Roman" pitchFamily="18" charset="0"/>
                <a:cs typeface="Arial" pitchFamily="34" charset="0"/>
              </a:rPr>
              <a:t>Early identification and increased support for children experiencing vulnerability </a:t>
            </a:r>
            <a:r>
              <a:rPr lang="en-US" altLang="en-US" sz="6000" b="1" dirty="0">
                <a:solidFill>
                  <a:srgbClr val="7030A0"/>
                </a:solidFill>
                <a:latin typeface="Arial" pitchFamily="34" charset="0"/>
                <a:cs typeface="Arial" pitchFamily="34" charset="0"/>
              </a:rPr>
              <a:t/>
            </a:r>
            <a:br>
              <a:rPr lang="en-US" altLang="en-US" sz="6000" b="1" dirty="0">
                <a:solidFill>
                  <a:srgbClr val="7030A0"/>
                </a:solidFill>
                <a:latin typeface="Arial" pitchFamily="34" charset="0"/>
                <a:cs typeface="Arial" pitchFamily="34" charset="0"/>
              </a:rPr>
            </a:br>
            <a:endParaRPr lang="en-US" dirty="0"/>
          </a:p>
        </p:txBody>
      </p:sp>
      <p:sp>
        <p:nvSpPr>
          <p:cNvPr id="3" name="Content Placeholder 2">
            <a:extLst>
              <a:ext uri="{FF2B5EF4-FFF2-40B4-BE49-F238E27FC236}">
                <a16:creationId xmlns:a16="http://schemas.microsoft.com/office/drawing/2014/main" xmlns="" id="{C9468D00-B5B4-4F05-A0EE-9310883A0B62}"/>
              </a:ext>
            </a:extLst>
          </p:cNvPr>
          <p:cNvSpPr>
            <a:spLocks noGrp="1"/>
          </p:cNvSpPr>
          <p:nvPr>
            <p:ph idx="1"/>
          </p:nvPr>
        </p:nvSpPr>
        <p:spPr>
          <a:xfrm>
            <a:off x="467544" y="2708920"/>
            <a:ext cx="8229600" cy="4525963"/>
          </a:xfrm>
        </p:spPr>
        <p:txBody>
          <a:bodyPr/>
          <a:lstStyle/>
          <a:p>
            <a:pPr marL="0" indent="0">
              <a:buNone/>
            </a:pPr>
            <a:r>
              <a:rPr lang="en-AU" dirty="0"/>
              <a:t>The Vulnerability Guide itself is only </a:t>
            </a:r>
            <a:r>
              <a:rPr lang="en-AU" u="sng" dirty="0"/>
              <a:t>one </a:t>
            </a:r>
            <a:r>
              <a:rPr lang="en-AU" dirty="0"/>
              <a:t>element of this work. </a:t>
            </a:r>
          </a:p>
          <a:p>
            <a:pPr marL="0" indent="0">
              <a:buNone/>
            </a:pPr>
            <a:endParaRPr lang="en-AU" dirty="0"/>
          </a:p>
          <a:p>
            <a:pPr marL="0" indent="0">
              <a:buNone/>
            </a:pPr>
            <a:r>
              <a:rPr lang="en-AU" dirty="0">
                <a:solidFill>
                  <a:schemeClr val="accent5">
                    <a:lumMod val="75000"/>
                  </a:schemeClr>
                </a:solidFill>
              </a:rPr>
              <a:t>Its value comes from being one of a range of activities which collectively will make a difference. </a:t>
            </a:r>
            <a:endParaRPr lang="en-US" dirty="0">
              <a:solidFill>
                <a:schemeClr val="accent5">
                  <a:lumMod val="75000"/>
                </a:schemeClr>
              </a:solidFill>
            </a:endParaRPr>
          </a:p>
        </p:txBody>
      </p:sp>
      <p:sp>
        <p:nvSpPr>
          <p:cNvPr id="4" name="Slide Number Placeholder 3">
            <a:extLst>
              <a:ext uri="{FF2B5EF4-FFF2-40B4-BE49-F238E27FC236}">
                <a16:creationId xmlns:a16="http://schemas.microsoft.com/office/drawing/2014/main" xmlns="" id="{43FAA143-E9CF-4FE2-A12B-DF14E74A8D0D}"/>
              </a:ext>
            </a:extLst>
          </p:cNvPr>
          <p:cNvSpPr>
            <a:spLocks noGrp="1"/>
          </p:cNvSpPr>
          <p:nvPr>
            <p:ph type="sldNum" sz="quarter" idx="12"/>
          </p:nvPr>
        </p:nvSpPr>
        <p:spPr/>
        <p:txBody>
          <a:bodyPr/>
          <a:lstStyle/>
          <a:p>
            <a:fld id="{EB10E117-6B84-4360-B406-C321A11C019E}" type="slidenum">
              <a:rPr lang="en-AU" smtClean="0"/>
              <a:pPr/>
              <a:t>49</a:t>
            </a:fld>
            <a:endParaRPr lang="en-AU" dirty="0"/>
          </a:p>
        </p:txBody>
      </p:sp>
    </p:spTree>
    <p:extLst>
      <p:ext uri="{BB962C8B-B14F-4D97-AF65-F5344CB8AC3E}">
        <p14:creationId xmlns:p14="http://schemas.microsoft.com/office/powerpoint/2010/main" val="224815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8229600" cy="5760640"/>
          </a:xfrm>
        </p:spPr>
        <p:txBody>
          <a:bodyPr>
            <a:normAutofit lnSpcReduction="10000"/>
          </a:bodyPr>
          <a:lstStyle/>
          <a:p>
            <a:pPr marL="0" indent="0">
              <a:buNone/>
            </a:pPr>
            <a:endParaRPr lang="en-US" dirty="0"/>
          </a:p>
          <a:p>
            <a:pPr marL="0" indent="0">
              <a:buNone/>
            </a:pPr>
            <a:r>
              <a:rPr lang="en-US" dirty="0"/>
              <a:t>This PowerPoint presentation is one such resource.  </a:t>
            </a:r>
          </a:p>
          <a:p>
            <a:pPr marL="0" indent="0">
              <a:buNone/>
            </a:pPr>
            <a:r>
              <a:rPr lang="en-US" dirty="0">
                <a:solidFill>
                  <a:schemeClr val="accent6">
                    <a:lumMod val="75000"/>
                  </a:schemeClr>
                </a:solidFill>
              </a:rPr>
              <a:t>The three sections are designed to be used:</a:t>
            </a:r>
          </a:p>
          <a:p>
            <a:pPr>
              <a:buFont typeface="Wingdings" panose="05000000000000000000" pitchFamily="2" charset="2"/>
              <a:buChar char="§"/>
            </a:pPr>
            <a:r>
              <a:rPr lang="en-US" dirty="0"/>
              <a:t>As one training day. </a:t>
            </a:r>
          </a:p>
          <a:p>
            <a:pPr>
              <a:buFont typeface="Wingdings" panose="05000000000000000000" pitchFamily="2" charset="2"/>
              <a:buChar char="§"/>
            </a:pPr>
            <a:r>
              <a:rPr lang="en-US" dirty="0"/>
              <a:t>As separate sessions. </a:t>
            </a:r>
          </a:p>
          <a:p>
            <a:pPr>
              <a:buFont typeface="Wingdings" panose="05000000000000000000" pitchFamily="2" charset="2"/>
              <a:buChar char="§"/>
            </a:pPr>
            <a:r>
              <a:rPr lang="en-US" dirty="0"/>
              <a:t>With specific topic areas selected and an individualised presentation prepared. </a:t>
            </a:r>
          </a:p>
          <a:p>
            <a:pPr>
              <a:buFont typeface="Wingdings" panose="05000000000000000000" pitchFamily="2" charset="2"/>
              <a:buChar char="§"/>
            </a:pPr>
            <a:r>
              <a:rPr lang="en-US" dirty="0"/>
              <a:t>With a whole centre team. </a:t>
            </a:r>
          </a:p>
          <a:p>
            <a:pPr>
              <a:buFont typeface="Wingdings" panose="05000000000000000000" pitchFamily="2" charset="2"/>
              <a:buChar char="§"/>
            </a:pPr>
            <a:r>
              <a:rPr lang="en-US" dirty="0"/>
              <a:t>As an online, self paced orientation tool for new practitioners or students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5</a:t>
            </a:fld>
            <a:endParaRPr lang="en-AU" dirty="0"/>
          </a:p>
        </p:txBody>
      </p:sp>
    </p:spTree>
    <p:extLst>
      <p:ext uri="{BB962C8B-B14F-4D97-AF65-F5344CB8AC3E}">
        <p14:creationId xmlns:p14="http://schemas.microsoft.com/office/powerpoint/2010/main" val="1695494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6" name="Diagram 1"/>
          <p:cNvGrpSpPr>
            <a:grpSpLocks/>
          </p:cNvGrpSpPr>
          <p:nvPr/>
        </p:nvGrpSpPr>
        <p:grpSpPr bwMode="auto">
          <a:xfrm>
            <a:off x="310964" y="211399"/>
            <a:ext cx="8832907" cy="6544139"/>
            <a:chOff x="-72" y="-685"/>
            <a:chExt cx="11293" cy="8927"/>
          </a:xfrm>
        </p:grpSpPr>
        <p:sp>
          <p:nvSpPr>
            <p:cNvPr id="17" name="_s2068"/>
            <p:cNvSpPr>
              <a:spLocks noChangeArrowheads="1" noTextEdit="1"/>
            </p:cNvSpPr>
            <p:nvPr/>
          </p:nvSpPr>
          <p:spPr bwMode="auto">
            <a:xfrm>
              <a:off x="4581" y="1260"/>
              <a:ext cx="3125" cy="3125"/>
            </a:xfrm>
            <a:prstGeom prst="ellipse">
              <a:avLst/>
            </a:prstGeom>
            <a:solidFill>
              <a:srgbClr val="333399">
                <a:alpha val="50000"/>
              </a:srgbClr>
            </a:solidFill>
            <a:ln w="4669">
              <a:solidFill>
                <a:srgbClr val="333399"/>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18" name="_s2067"/>
            <p:cNvSpPr>
              <a:spLocks noChangeArrowheads="1"/>
            </p:cNvSpPr>
            <p:nvPr/>
          </p:nvSpPr>
          <p:spPr bwMode="auto">
            <a:xfrm>
              <a:off x="7722" y="73"/>
              <a:ext cx="3315"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ea typeface="Times New Roman" pitchFamily="18" charset="0"/>
                  <a:cs typeface="Arial" pitchFamily="34" charset="0"/>
                </a:rPr>
                <a:t>Use of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ea typeface="Times New Roman" pitchFamily="18" charset="0"/>
                  <a:cs typeface="Arial" pitchFamily="34" charset="0"/>
                </a:rPr>
                <a:t>Vulnerability Guide </a:t>
              </a:r>
              <a:endParaRPr kumimoji="0" lang="en-US" altLang="en-US" sz="3200" b="1" i="0" u="none" strike="noStrike" cap="none" normalizeH="0" baseline="0" dirty="0">
                <a:ln>
                  <a:noFill/>
                </a:ln>
                <a:solidFill>
                  <a:schemeClr val="tx1"/>
                </a:solidFill>
                <a:effectLst/>
                <a:cs typeface="Arial" pitchFamily="34" charset="0"/>
              </a:endParaRPr>
            </a:p>
          </p:txBody>
        </p:sp>
        <p:sp>
          <p:nvSpPr>
            <p:cNvPr id="19" name="_s2066"/>
            <p:cNvSpPr>
              <a:spLocks noChangeArrowheads="1" noTextEdit="1"/>
            </p:cNvSpPr>
            <p:nvPr/>
          </p:nvSpPr>
          <p:spPr bwMode="auto">
            <a:xfrm>
              <a:off x="5611" y="1854"/>
              <a:ext cx="3125" cy="3125"/>
            </a:xfrm>
            <a:prstGeom prst="ellipse">
              <a:avLst/>
            </a:prstGeom>
            <a:solidFill>
              <a:srgbClr val="009999">
                <a:alpha val="50000"/>
              </a:srgbClr>
            </a:solidFill>
            <a:ln w="4669">
              <a:solidFill>
                <a:srgbClr val="009999"/>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0" name="_s2065"/>
            <p:cNvSpPr>
              <a:spLocks noChangeArrowheads="1"/>
            </p:cNvSpPr>
            <p:nvPr/>
          </p:nvSpPr>
          <p:spPr bwMode="auto">
            <a:xfrm>
              <a:off x="8797" y="1698"/>
              <a:ext cx="1165"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_s2064"/>
            <p:cNvSpPr>
              <a:spLocks noChangeArrowheads="1" noTextEdit="1"/>
            </p:cNvSpPr>
            <p:nvPr/>
          </p:nvSpPr>
          <p:spPr bwMode="auto">
            <a:xfrm>
              <a:off x="5612" y="3044"/>
              <a:ext cx="3125" cy="3125"/>
            </a:xfrm>
            <a:prstGeom prst="ellipse">
              <a:avLst/>
            </a:prstGeom>
            <a:solidFill>
              <a:srgbClr val="009999">
                <a:alpha val="50000"/>
              </a:srgbClr>
            </a:solidFill>
            <a:ln w="4669">
              <a:solidFill>
                <a:srgbClr val="009999"/>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2" name="_s2063"/>
            <p:cNvSpPr>
              <a:spLocks noChangeArrowheads="1"/>
            </p:cNvSpPr>
            <p:nvPr/>
          </p:nvSpPr>
          <p:spPr bwMode="auto">
            <a:xfrm>
              <a:off x="8797" y="5543"/>
              <a:ext cx="1165"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_s2062"/>
            <p:cNvSpPr>
              <a:spLocks noChangeArrowheads="1" noTextEdit="1"/>
            </p:cNvSpPr>
            <p:nvPr/>
          </p:nvSpPr>
          <p:spPr bwMode="auto">
            <a:xfrm>
              <a:off x="4582" y="3639"/>
              <a:ext cx="3125" cy="3125"/>
            </a:xfrm>
            <a:prstGeom prst="ellipse">
              <a:avLst/>
            </a:prstGeom>
            <a:solidFill>
              <a:srgbClr val="009999">
                <a:alpha val="50000"/>
              </a:srgbClr>
            </a:solidFill>
            <a:ln w="4669">
              <a:solidFill>
                <a:srgbClr val="009999"/>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4" name="_s2061"/>
            <p:cNvSpPr>
              <a:spLocks noChangeArrowheads="1"/>
            </p:cNvSpPr>
            <p:nvPr/>
          </p:nvSpPr>
          <p:spPr bwMode="auto">
            <a:xfrm>
              <a:off x="5510" y="7016"/>
              <a:ext cx="1165"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 name="_s2060"/>
            <p:cNvSpPr>
              <a:spLocks noChangeArrowheads="1" noTextEdit="1"/>
            </p:cNvSpPr>
            <p:nvPr/>
          </p:nvSpPr>
          <p:spPr bwMode="auto">
            <a:xfrm>
              <a:off x="3551" y="3045"/>
              <a:ext cx="3125" cy="3125"/>
            </a:xfrm>
            <a:prstGeom prst="ellipse">
              <a:avLst/>
            </a:prstGeom>
            <a:solidFill>
              <a:srgbClr val="808080">
                <a:alpha val="50000"/>
              </a:srgbClr>
            </a:solidFill>
            <a:ln w="4669">
              <a:solidFill>
                <a:srgbClr val="808080"/>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6" name="_s2059"/>
            <p:cNvSpPr>
              <a:spLocks noChangeArrowheads="1"/>
            </p:cNvSpPr>
            <p:nvPr/>
          </p:nvSpPr>
          <p:spPr bwMode="auto">
            <a:xfrm>
              <a:off x="2325" y="5544"/>
              <a:ext cx="1165"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7" name="_s2058"/>
            <p:cNvSpPr>
              <a:spLocks noChangeArrowheads="1" noTextEdit="1"/>
            </p:cNvSpPr>
            <p:nvPr/>
          </p:nvSpPr>
          <p:spPr bwMode="auto">
            <a:xfrm>
              <a:off x="3550" y="1855"/>
              <a:ext cx="3125" cy="3125"/>
            </a:xfrm>
            <a:prstGeom prst="ellipse">
              <a:avLst/>
            </a:prstGeom>
            <a:solidFill>
              <a:srgbClr val="99CC00">
                <a:alpha val="50000"/>
              </a:srgbClr>
            </a:solidFill>
            <a:ln w="4669">
              <a:solidFill>
                <a:srgbClr val="99CC00"/>
              </a:solidFill>
              <a:round/>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8" name="_s2057"/>
            <p:cNvSpPr>
              <a:spLocks noChangeArrowheads="1"/>
            </p:cNvSpPr>
            <p:nvPr/>
          </p:nvSpPr>
          <p:spPr bwMode="auto">
            <a:xfrm>
              <a:off x="2324" y="1699"/>
              <a:ext cx="1165"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 name="Text Box 8"/>
            <p:cNvSpPr txBox="1">
              <a:spLocks noChangeArrowheads="1"/>
            </p:cNvSpPr>
            <p:nvPr/>
          </p:nvSpPr>
          <p:spPr bwMode="auto">
            <a:xfrm>
              <a:off x="4333" y="-685"/>
              <a:ext cx="3350" cy="10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ea typeface="Times New Roman" pitchFamily="18" charset="0"/>
                  <a:cs typeface="Arial" pitchFamily="34" charset="0"/>
                </a:rPr>
                <a:t>Co-design process of developing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ea typeface="Times New Roman" pitchFamily="18" charset="0"/>
                  <a:cs typeface="Arial" pitchFamily="34" charset="0"/>
                </a:rPr>
                <a:t>Child &amp; Family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itchFamily="34" charset="0"/>
                  <a:ea typeface="Times New Roman" pitchFamily="18" charset="0"/>
                  <a:cs typeface="Arial" pitchFamily="34" charset="0"/>
                </a:rPr>
                <a:t>Vulnerability Guide  </a:t>
              </a:r>
              <a:endParaRPr kumimoji="0" lang="en-US" altLang="en-US" sz="3200" b="1" i="0" u="none" strike="noStrike" cap="none" normalizeH="0" baseline="0" dirty="0">
                <a:ln>
                  <a:noFill/>
                </a:ln>
                <a:solidFill>
                  <a:schemeClr val="tx1"/>
                </a:solidFill>
                <a:effectLst/>
                <a:latin typeface="Arial" pitchFamily="34" charset="0"/>
                <a:cs typeface="Arial" pitchFamily="34" charset="0"/>
              </a:endParaRPr>
            </a:p>
          </p:txBody>
        </p:sp>
        <p:sp>
          <p:nvSpPr>
            <p:cNvPr id="30" name="Text Box 7"/>
            <p:cNvSpPr txBox="1">
              <a:spLocks noChangeArrowheads="1"/>
            </p:cNvSpPr>
            <p:nvPr/>
          </p:nvSpPr>
          <p:spPr bwMode="auto">
            <a:xfrm>
              <a:off x="8611" y="5230"/>
              <a:ext cx="2610" cy="18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030A0"/>
                  </a:solidFill>
                  <a:effectLst/>
                  <a:ea typeface="Times New Roman" pitchFamily="18" charset="0"/>
                  <a:cs typeface="Arial" pitchFamily="34" charset="0"/>
                </a:rPr>
                <a:t>Annual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030A0"/>
                  </a:solidFill>
                  <a:effectLst/>
                  <a:ea typeface="Times New Roman" pitchFamily="18" charset="0"/>
                  <a:cs typeface="Arial" pitchFamily="34" charset="0"/>
                </a:rPr>
                <a:t>Vulnerability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030A0"/>
                  </a:solidFill>
                  <a:effectLst/>
                  <a:ea typeface="Times New Roman" pitchFamily="18" charset="0"/>
                  <a:cs typeface="Arial" pitchFamily="34" charset="0"/>
                </a:rPr>
                <a:t>Audits </a:t>
              </a:r>
              <a:endParaRPr kumimoji="0" lang="en-US" altLang="en-US" sz="1000" b="1" i="0" u="none" strike="noStrike" cap="none" normalizeH="0" baseline="0" dirty="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chemeClr val="tx1"/>
                </a:solidFill>
                <a:effectLst/>
                <a:latin typeface="Arial" pitchFamily="34" charset="0"/>
                <a:cs typeface="Arial" pitchFamily="34" charset="0"/>
              </a:endParaRPr>
            </a:p>
          </p:txBody>
        </p:sp>
        <p:sp>
          <p:nvSpPr>
            <p:cNvPr id="31" name="Text Box 6"/>
            <p:cNvSpPr txBox="1">
              <a:spLocks noChangeArrowheads="1"/>
            </p:cNvSpPr>
            <p:nvPr/>
          </p:nvSpPr>
          <p:spPr bwMode="auto">
            <a:xfrm>
              <a:off x="420" y="4920"/>
              <a:ext cx="3002" cy="18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j-lt"/>
                  <a:cs typeface="Arial" pitchFamily="34" charset="0"/>
                </a:rPr>
                <a:t>Monitoring vulnerability</a:t>
              </a:r>
            </a:p>
            <a:p>
              <a:pPr lvl="0" eaLnBrk="0" fontAlgn="base" hangingPunct="0">
                <a:spcBef>
                  <a:spcPct val="0"/>
                </a:spcBef>
                <a:spcAft>
                  <a:spcPct val="0"/>
                </a:spcAft>
              </a:pPr>
              <a:r>
                <a:rPr lang="en-AU" sz="2000" b="1" i="1" dirty="0">
                  <a:solidFill>
                    <a:srgbClr val="FFC000"/>
                  </a:solidFill>
                  <a:latin typeface="+mj-lt"/>
                </a:rPr>
                <a:t>Use of </a:t>
              </a:r>
            </a:p>
            <a:p>
              <a:pPr lvl="0" eaLnBrk="0" fontAlgn="base" hangingPunct="0">
                <a:spcBef>
                  <a:spcPct val="0"/>
                </a:spcBef>
                <a:spcAft>
                  <a:spcPct val="0"/>
                </a:spcAft>
              </a:pPr>
              <a:r>
                <a:rPr lang="en-AU" sz="2000" b="1" i="1" dirty="0">
                  <a:solidFill>
                    <a:srgbClr val="FFC000"/>
                  </a:solidFill>
                  <a:latin typeface="+mj-lt"/>
                </a:rPr>
                <a:t>Vulnerability Guide </a:t>
              </a:r>
            </a:p>
            <a:p>
              <a:pPr lvl="0" eaLnBrk="0" fontAlgn="base" hangingPunct="0">
                <a:spcBef>
                  <a:spcPct val="0"/>
                </a:spcBef>
                <a:spcAft>
                  <a:spcPct val="0"/>
                </a:spcAft>
              </a:pPr>
              <a:r>
                <a:rPr lang="en-AU" sz="2000" b="1" i="1" u="sng" dirty="0">
                  <a:solidFill>
                    <a:srgbClr val="FFC000"/>
                  </a:solidFill>
                  <a:latin typeface="+mj-lt"/>
                </a:rPr>
                <a:t>Summary</a:t>
              </a:r>
              <a:r>
                <a:rPr lang="en-AU" sz="2000" b="1" i="1" dirty="0">
                  <a:solidFill>
                    <a:srgbClr val="FFC000"/>
                  </a:solidFill>
                  <a:latin typeface="+mj-lt"/>
                </a:rPr>
                <a:t> Form</a:t>
              </a:r>
              <a:r>
                <a:rPr kumimoji="0" lang="en-US" altLang="en-US" sz="2000" b="1" i="0" u="none" strike="noStrike" cap="none" normalizeH="0" baseline="0" dirty="0">
                  <a:ln>
                    <a:noFill/>
                  </a:ln>
                  <a:solidFill>
                    <a:schemeClr val="tx1"/>
                  </a:solidFill>
                  <a:effectLst/>
                  <a:latin typeface="+mj-lt"/>
                  <a:cs typeface="Arial" pitchFamily="34" charset="0"/>
                </a:rPr>
                <a:t> </a:t>
              </a:r>
            </a:p>
          </p:txBody>
        </p:sp>
        <p:sp>
          <p:nvSpPr>
            <p:cNvPr id="32" name="Text Box 5"/>
            <p:cNvSpPr txBox="1">
              <a:spLocks noChangeArrowheads="1"/>
            </p:cNvSpPr>
            <p:nvPr/>
          </p:nvSpPr>
          <p:spPr bwMode="auto">
            <a:xfrm>
              <a:off x="-72" y="2442"/>
              <a:ext cx="3199" cy="1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kumimoji="0" lang="en-US" altLang="en-US" sz="2000" b="1" i="1" u="none" strike="noStrike" cap="none" normalizeH="0" baseline="0" dirty="0">
                  <a:ln>
                    <a:noFill/>
                  </a:ln>
                  <a:effectLst/>
                  <a:ea typeface="Times New Roman" pitchFamily="18" charset="0"/>
                  <a:cs typeface="Arial" pitchFamily="34" charset="0"/>
                </a:rPr>
                <a:t>Interagency </a:t>
              </a:r>
              <a:r>
                <a:rPr lang="en-US" altLang="en-US" sz="2000" b="1" i="1" dirty="0">
                  <a:ea typeface="Times New Roman" pitchFamily="18" charset="0"/>
                  <a:cs typeface="Arial" pitchFamily="34" charset="0"/>
                </a:rPr>
                <a:t>Information sharing protocols </a:t>
              </a:r>
              <a:endParaRPr lang="en-US" altLang="en-US" sz="1000" b="1" i="1" dirty="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a:ln>
                    <a:noFill/>
                  </a:ln>
                  <a:effectLst/>
                  <a:ea typeface="Times New Roman" pitchFamily="18" charset="0"/>
                  <a:cs typeface="Arial" pitchFamily="34" charset="0"/>
                </a:rPr>
                <a:t>i.e. with ChildFIRST</a:t>
              </a:r>
              <a:endParaRPr kumimoji="0" lang="en-US" altLang="en-US" sz="1800" b="0" i="1" u="none" strike="noStrike" cap="none" normalizeH="0" baseline="0" dirty="0">
                <a:ln>
                  <a:noFill/>
                </a:ln>
                <a:effectLst/>
                <a:latin typeface="Arial" pitchFamily="34" charset="0"/>
                <a:cs typeface="Arial" pitchFamily="34" charset="0"/>
              </a:endParaRPr>
            </a:p>
          </p:txBody>
        </p:sp>
        <p:sp>
          <p:nvSpPr>
            <p:cNvPr id="33" name="Text Box 4"/>
            <p:cNvSpPr txBox="1">
              <a:spLocks noChangeArrowheads="1"/>
            </p:cNvSpPr>
            <p:nvPr/>
          </p:nvSpPr>
          <p:spPr bwMode="auto">
            <a:xfrm>
              <a:off x="4951" y="3417"/>
              <a:ext cx="2755" cy="16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7030A0"/>
                  </a:solidFill>
                  <a:effectLst/>
                  <a:latin typeface="Calibri" pitchFamily="34" charset="0"/>
                  <a:ea typeface="Times New Roman" pitchFamily="18" charset="0"/>
                  <a:cs typeface="Arial" pitchFamily="34" charset="0"/>
                </a:rPr>
                <a:t>Early identification and increased support for children experiencing vulnerability </a:t>
              </a:r>
              <a:endParaRPr kumimoji="0" lang="en-US" altLang="en-US" sz="2400" b="1" i="0" u="none" strike="noStrike" cap="none" normalizeH="0" baseline="0" dirty="0">
                <a:ln>
                  <a:noFill/>
                </a:ln>
                <a:solidFill>
                  <a:srgbClr val="7030A0"/>
                </a:solidFill>
                <a:effectLst/>
                <a:latin typeface="Arial" pitchFamily="34" charset="0"/>
                <a:cs typeface="Arial" pitchFamily="34" charset="0"/>
              </a:endParaRPr>
            </a:p>
          </p:txBody>
        </p:sp>
        <p:sp>
          <p:nvSpPr>
            <p:cNvPr id="34" name="Text Box 3"/>
            <p:cNvSpPr txBox="1">
              <a:spLocks noChangeArrowheads="1"/>
            </p:cNvSpPr>
            <p:nvPr/>
          </p:nvSpPr>
          <p:spPr bwMode="auto">
            <a:xfrm>
              <a:off x="3584" y="7015"/>
              <a:ext cx="6332" cy="1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US" sz="2000" b="1" dirty="0"/>
                <a:t>Responding to child vulnerability factors  </a:t>
              </a:r>
            </a:p>
            <a:p>
              <a:pPr lvl="0" eaLnBrk="0" fontAlgn="base" hangingPunct="0">
                <a:spcBef>
                  <a:spcPct val="0"/>
                </a:spcBef>
                <a:spcAft>
                  <a:spcPct val="0"/>
                </a:spcAft>
              </a:pPr>
              <a:r>
                <a:rPr lang="en-US" sz="2000" b="1" dirty="0"/>
                <a:t>Use of </a:t>
              </a:r>
              <a:r>
                <a:rPr lang="en-US" sz="2000" b="1" dirty="0">
                  <a:solidFill>
                    <a:srgbClr val="00B050"/>
                  </a:solidFill>
                </a:rPr>
                <a:t>Vulnerability Guide </a:t>
              </a:r>
              <a:r>
                <a:rPr lang="en-US" sz="2000" b="1" u="sng" dirty="0">
                  <a:solidFill>
                    <a:srgbClr val="00B050"/>
                  </a:solidFill>
                </a:rPr>
                <a:t>Child Record </a:t>
              </a:r>
              <a:r>
                <a:rPr lang="en-US" sz="2000" b="1" dirty="0">
                  <a:solidFill>
                    <a:srgbClr val="00B050"/>
                  </a:solidFill>
                </a:rPr>
                <a:t>Form</a:t>
              </a:r>
              <a:endParaRPr kumimoji="0" lang="en-US" altLang="en-US" sz="2000" b="1" i="0" u="none" strike="noStrike" cap="none" normalizeH="0" baseline="0" dirty="0">
                <a:ln>
                  <a:noFill/>
                </a:ln>
                <a:solidFill>
                  <a:srgbClr val="00B050"/>
                </a:solidFill>
                <a:effectLst/>
                <a:latin typeface="Arial" pitchFamily="34" charset="0"/>
                <a:cs typeface="Arial" pitchFamily="34" charset="0"/>
              </a:endParaRPr>
            </a:p>
          </p:txBody>
        </p:sp>
        <p:sp>
          <p:nvSpPr>
            <p:cNvPr id="35" name="Text Box 2"/>
            <p:cNvSpPr txBox="1">
              <a:spLocks noChangeArrowheads="1"/>
            </p:cNvSpPr>
            <p:nvPr/>
          </p:nvSpPr>
          <p:spPr bwMode="auto">
            <a:xfrm>
              <a:off x="8881" y="3044"/>
              <a:ext cx="2340" cy="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Individual parent interviews </a:t>
              </a:r>
              <a:endParaRPr kumimoji="0" lang="en-US" altLang="en-US" sz="3200" b="1" i="0" u="none" strike="noStrike" cap="none" normalizeH="0" baseline="0" dirty="0">
                <a:ln>
                  <a:noFill/>
                </a:ln>
                <a:solidFill>
                  <a:srgbClr val="FF0000"/>
                </a:solidFill>
                <a:effectLst/>
                <a:latin typeface="Arial" pitchFamily="34" charset="0"/>
                <a:cs typeface="Arial" pitchFamily="34" charset="0"/>
              </a:endParaRPr>
            </a:p>
          </p:txBody>
        </p:sp>
      </p:grpSp>
      <p:sp>
        <p:nvSpPr>
          <p:cNvPr id="36" name="Text Box 2"/>
          <p:cNvSpPr txBox="1">
            <a:spLocks noChangeArrowheads="1"/>
          </p:cNvSpPr>
          <p:nvPr/>
        </p:nvSpPr>
        <p:spPr bwMode="auto">
          <a:xfrm>
            <a:off x="1115616" y="454093"/>
            <a:ext cx="2322225" cy="718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j-lt"/>
                <a:cs typeface="Arial" pitchFamily="34" charset="0"/>
              </a:rPr>
              <a:t>Use of local data such as the AEDC </a:t>
            </a:r>
          </a:p>
        </p:txBody>
      </p:sp>
      <p:sp>
        <p:nvSpPr>
          <p:cNvPr id="37" name="Text Box 2"/>
          <p:cNvSpPr txBox="1">
            <a:spLocks noChangeArrowheads="1"/>
          </p:cNvSpPr>
          <p:nvPr/>
        </p:nvSpPr>
        <p:spPr bwMode="auto">
          <a:xfrm>
            <a:off x="7009636" y="1710167"/>
            <a:ext cx="2019829" cy="718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cs typeface="Arial" pitchFamily="34" charset="0"/>
              </a:rPr>
              <a:t>Effective Parent Engagement </a:t>
            </a:r>
          </a:p>
        </p:txBody>
      </p:sp>
      <p:sp>
        <p:nvSpPr>
          <p:cNvPr id="38" name="_s2067"/>
          <p:cNvSpPr>
            <a:spLocks noChangeArrowheads="1"/>
          </p:cNvSpPr>
          <p:nvPr/>
        </p:nvSpPr>
        <p:spPr bwMode="auto">
          <a:xfrm>
            <a:off x="385660" y="1489217"/>
            <a:ext cx="2592853" cy="68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cs typeface="Arial" pitchFamily="34" charset="0"/>
              </a:rPr>
              <a:t>Reflection and evaluation </a:t>
            </a:r>
          </a:p>
        </p:txBody>
      </p:sp>
      <p:sp>
        <p:nvSpPr>
          <p:cNvPr id="39" name="Slide Number Placeholder 38"/>
          <p:cNvSpPr>
            <a:spLocks noGrp="1"/>
          </p:cNvSpPr>
          <p:nvPr>
            <p:ph type="sldNum" sz="quarter" idx="12"/>
          </p:nvPr>
        </p:nvSpPr>
        <p:spPr>
          <a:xfrm>
            <a:off x="6555961" y="6658745"/>
            <a:ext cx="2133600" cy="365125"/>
          </a:xfrm>
        </p:spPr>
        <p:txBody>
          <a:bodyPr/>
          <a:lstStyle/>
          <a:p>
            <a:fld id="{EB10E117-6B84-4360-B406-C321A11C019E}" type="slidenum">
              <a:rPr lang="en-AU" smtClean="0"/>
              <a:pPr/>
              <a:t>50</a:t>
            </a:fld>
            <a:endParaRPr lang="en-AU" dirty="0"/>
          </a:p>
        </p:txBody>
      </p:sp>
    </p:spTree>
    <p:extLst>
      <p:ext uri="{BB962C8B-B14F-4D97-AF65-F5344CB8AC3E}">
        <p14:creationId xmlns:p14="http://schemas.microsoft.com/office/powerpoint/2010/main" val="2900801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6"/>
          <p:cNvSpPr>
            <a:spLocks noChangeArrowheads="1"/>
          </p:cNvSpPr>
          <p:nvPr/>
        </p:nvSpPr>
        <p:spPr bwMode="auto">
          <a:xfrm>
            <a:off x="2578676" y="6093296"/>
            <a:ext cx="3600450" cy="914400"/>
          </a:xfrm>
          <a:prstGeom prst="rect">
            <a:avLst/>
          </a:prstGeom>
          <a:noFill/>
          <a:ln w="9525">
            <a:noFill/>
            <a:miter lim="800000"/>
            <a:headEnd/>
            <a:tailEnd/>
          </a:ln>
        </p:spPr>
        <p:txBody>
          <a:bodyPr wrap="none" anchor="ctr"/>
          <a:lstStyle/>
          <a:p>
            <a:pPr algn="ctr"/>
            <a:r>
              <a:rPr lang="en-US" sz="1400" b="1" dirty="0"/>
              <a:t>Source: (</a:t>
            </a:r>
            <a:r>
              <a:rPr lang="en-US" sz="1400" b="1" i="1" dirty="0"/>
              <a:t>insert name) AEDC Community Profile </a:t>
            </a:r>
            <a:r>
              <a:rPr lang="en-US" sz="1400" b="1" dirty="0"/>
              <a:t>(</a:t>
            </a:r>
            <a:r>
              <a:rPr lang="en-US" sz="1400" b="1" i="1" dirty="0"/>
              <a:t>insert year) </a:t>
            </a:r>
            <a:endParaRPr lang="en-US" sz="3200" b="1" i="1" dirty="0">
              <a:solidFill>
                <a:srgbClr val="FF0000"/>
              </a:solidFill>
            </a:endParaRPr>
          </a:p>
        </p:txBody>
      </p:sp>
      <p:sp>
        <p:nvSpPr>
          <p:cNvPr id="9" name="Title 1"/>
          <p:cNvSpPr txBox="1">
            <a:spLocks/>
          </p:cNvSpPr>
          <p:nvPr/>
        </p:nvSpPr>
        <p:spPr>
          <a:xfrm>
            <a:off x="457200" y="277813"/>
            <a:ext cx="8229600" cy="1139825"/>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endParaRPr lang="en-US" sz="3600" b="1" dirty="0">
              <a:solidFill>
                <a:srgbClr val="FFCC00"/>
              </a:solidFill>
            </a:endParaRPr>
          </a:p>
        </p:txBody>
      </p:sp>
      <p:sp>
        <p:nvSpPr>
          <p:cNvPr id="11" name="Rectangle 6"/>
          <p:cNvSpPr>
            <a:spLocks noChangeArrowheads="1"/>
          </p:cNvSpPr>
          <p:nvPr/>
        </p:nvSpPr>
        <p:spPr bwMode="auto">
          <a:xfrm>
            <a:off x="1950652" y="1980256"/>
            <a:ext cx="1576042" cy="3335294"/>
          </a:xfrm>
          <a:prstGeom prst="rect">
            <a:avLst/>
          </a:prstGeom>
          <a:solidFill>
            <a:srgbClr val="92D050"/>
          </a:solidFill>
          <a:ln w="12700">
            <a:solidFill>
              <a:srgbClr val="800080"/>
            </a:solidFill>
            <a:miter lim="800000"/>
            <a:headEnd type="none" w="sm" len="sm"/>
            <a:tailEnd type="none" w="sm" len="sm"/>
          </a:ln>
        </p:spPr>
        <p:txBody>
          <a:bodyPr wrap="none" anchor="ctr"/>
          <a:lstStyle/>
          <a:p>
            <a:r>
              <a:rPr lang="en-AU" sz="1600" b="1" dirty="0">
                <a:solidFill>
                  <a:schemeClr val="bg1"/>
                </a:solidFill>
              </a:rPr>
              <a:t>Developmentally</a:t>
            </a:r>
          </a:p>
          <a:p>
            <a:r>
              <a:rPr lang="en-AU" sz="1600" b="1" dirty="0">
                <a:solidFill>
                  <a:schemeClr val="bg1"/>
                </a:solidFill>
              </a:rPr>
              <a:t>On Track  </a:t>
            </a:r>
            <a:r>
              <a:rPr lang="en-AU" sz="1600" b="1" i="1" dirty="0">
                <a:solidFill>
                  <a:schemeClr val="bg1"/>
                </a:solidFill>
              </a:rPr>
              <a:t>add %</a:t>
            </a:r>
            <a:endParaRPr lang="en-AU" sz="1600" b="1" dirty="0">
              <a:solidFill>
                <a:schemeClr val="bg1"/>
              </a:solidFill>
            </a:endParaRPr>
          </a:p>
          <a:p>
            <a:pPr algn="ctr"/>
            <a:endParaRPr lang="en-US" sz="1600" b="1" dirty="0">
              <a:solidFill>
                <a:schemeClr val="bg1"/>
              </a:solidFill>
            </a:endParaRPr>
          </a:p>
        </p:txBody>
      </p:sp>
      <p:sp>
        <p:nvSpPr>
          <p:cNvPr id="12" name="Rectangle 8"/>
          <p:cNvSpPr>
            <a:spLocks noChangeArrowheads="1"/>
          </p:cNvSpPr>
          <p:nvPr/>
        </p:nvSpPr>
        <p:spPr bwMode="auto">
          <a:xfrm>
            <a:off x="1947276" y="5157369"/>
            <a:ext cx="1579418" cy="781846"/>
          </a:xfrm>
          <a:prstGeom prst="rect">
            <a:avLst/>
          </a:prstGeom>
          <a:solidFill>
            <a:srgbClr val="FF7C80"/>
          </a:solidFill>
          <a:ln w="12700">
            <a:noFill/>
            <a:miter lim="800000"/>
            <a:headEnd type="none" w="sm" len="sm"/>
            <a:tailEnd type="none" w="sm" len="sm"/>
          </a:ln>
        </p:spPr>
        <p:txBody>
          <a:bodyPr wrap="none" anchor="ctr"/>
          <a:lstStyle/>
          <a:p>
            <a:pPr algn="ctr"/>
            <a:endParaRPr lang="en-US" sz="1200" b="1" dirty="0"/>
          </a:p>
          <a:p>
            <a:pPr algn="ctr"/>
            <a:r>
              <a:rPr lang="en-US" sz="1200" b="1" dirty="0"/>
              <a:t>Developmentally</a:t>
            </a:r>
          </a:p>
          <a:p>
            <a:pPr algn="ctr"/>
            <a:r>
              <a:rPr lang="en-US" sz="1200" b="1" dirty="0"/>
              <a:t>Vulnerable 1 + </a:t>
            </a:r>
            <a:r>
              <a:rPr lang="en-US" sz="1200" b="1" i="1" dirty="0">
                <a:solidFill>
                  <a:srgbClr val="000000"/>
                </a:solidFill>
              </a:rPr>
              <a:t>add </a:t>
            </a:r>
            <a:r>
              <a:rPr lang="en-US" sz="1200" b="1" dirty="0"/>
              <a:t>%</a:t>
            </a:r>
          </a:p>
          <a:p>
            <a:pPr algn="ctr"/>
            <a:r>
              <a:rPr lang="en-US" sz="1200" b="1" dirty="0">
                <a:solidFill>
                  <a:srgbClr val="000000"/>
                </a:solidFill>
              </a:rPr>
              <a:t>Vulnerable 2+ </a:t>
            </a:r>
            <a:r>
              <a:rPr lang="en-US" sz="1200" b="1" i="1" dirty="0">
                <a:solidFill>
                  <a:srgbClr val="000000"/>
                </a:solidFill>
              </a:rPr>
              <a:t>add </a:t>
            </a:r>
            <a:r>
              <a:rPr lang="en-US" sz="1200" b="1" dirty="0">
                <a:solidFill>
                  <a:srgbClr val="000000"/>
                </a:solidFill>
              </a:rPr>
              <a:t>%</a:t>
            </a:r>
            <a:endParaRPr lang="en-US" sz="1200" b="1" dirty="0"/>
          </a:p>
          <a:p>
            <a:pPr algn="ctr"/>
            <a:endParaRPr lang="en-US" sz="1200" b="1" dirty="0"/>
          </a:p>
        </p:txBody>
      </p:sp>
      <p:sp>
        <p:nvSpPr>
          <p:cNvPr id="23" name="Rectangle 39"/>
          <p:cNvSpPr>
            <a:spLocks noChangeArrowheads="1"/>
          </p:cNvSpPr>
          <p:nvPr/>
        </p:nvSpPr>
        <p:spPr bwMode="auto">
          <a:xfrm>
            <a:off x="3824498" y="1463769"/>
            <a:ext cx="1368425" cy="215900"/>
          </a:xfrm>
          <a:prstGeom prst="rect">
            <a:avLst/>
          </a:prstGeom>
          <a:noFill/>
          <a:ln w="9525">
            <a:noFill/>
            <a:miter lim="800000"/>
            <a:headEnd/>
            <a:tailEnd/>
          </a:ln>
        </p:spPr>
        <p:txBody>
          <a:bodyPr wrap="none" anchor="ctr"/>
          <a:lstStyle/>
          <a:p>
            <a:pPr algn="ctr"/>
            <a:r>
              <a:rPr lang="en-US" b="1" i="1" dirty="0"/>
              <a:t>Insert locality   </a:t>
            </a:r>
          </a:p>
        </p:txBody>
      </p:sp>
      <p:sp>
        <p:nvSpPr>
          <p:cNvPr id="24" name="Rectangle 39"/>
          <p:cNvSpPr>
            <a:spLocks noChangeArrowheads="1"/>
          </p:cNvSpPr>
          <p:nvPr/>
        </p:nvSpPr>
        <p:spPr bwMode="auto">
          <a:xfrm>
            <a:off x="2010496" y="1371299"/>
            <a:ext cx="1368425" cy="332100"/>
          </a:xfrm>
          <a:prstGeom prst="rect">
            <a:avLst/>
          </a:prstGeom>
          <a:noFill/>
          <a:ln w="9525">
            <a:noFill/>
            <a:miter lim="800000"/>
            <a:headEnd/>
            <a:tailEnd/>
          </a:ln>
        </p:spPr>
        <p:txBody>
          <a:bodyPr wrap="none" anchor="ctr"/>
          <a:lstStyle/>
          <a:p>
            <a:pPr algn="ctr"/>
            <a:r>
              <a:rPr lang="en-US" b="1" i="1" dirty="0"/>
              <a:t>Your</a:t>
            </a:r>
          </a:p>
          <a:p>
            <a:pPr algn="ctr"/>
            <a:r>
              <a:rPr lang="en-US" b="1" i="1" dirty="0"/>
              <a:t>Municipality    </a:t>
            </a:r>
          </a:p>
        </p:txBody>
      </p:sp>
      <p:sp>
        <p:nvSpPr>
          <p:cNvPr id="26" name="Rectangle 6"/>
          <p:cNvSpPr>
            <a:spLocks noChangeArrowheads="1"/>
          </p:cNvSpPr>
          <p:nvPr/>
        </p:nvSpPr>
        <p:spPr bwMode="auto">
          <a:xfrm>
            <a:off x="3719002" y="1980256"/>
            <a:ext cx="1579418" cy="3420561"/>
          </a:xfrm>
          <a:prstGeom prst="rect">
            <a:avLst/>
          </a:prstGeom>
          <a:solidFill>
            <a:srgbClr val="00B0F0"/>
          </a:solidFill>
          <a:ln w="12700">
            <a:noFill/>
            <a:miter lim="800000"/>
            <a:headEnd type="none" w="sm" len="sm"/>
            <a:tailEnd type="none" w="sm" len="sm"/>
          </a:ln>
        </p:spPr>
        <p:txBody>
          <a:bodyPr wrap="none" anchor="ctr"/>
          <a:lstStyle/>
          <a:p>
            <a:r>
              <a:rPr lang="en-AU" sz="1600" b="1" dirty="0">
                <a:solidFill>
                  <a:schemeClr val="bg1"/>
                </a:solidFill>
              </a:rPr>
              <a:t>Developmentally</a:t>
            </a:r>
          </a:p>
          <a:p>
            <a:r>
              <a:rPr lang="en-AU" sz="1600" b="1" dirty="0">
                <a:solidFill>
                  <a:schemeClr val="bg1"/>
                </a:solidFill>
              </a:rPr>
              <a:t> On Track </a:t>
            </a:r>
            <a:r>
              <a:rPr lang="en-AU" sz="1600" b="1" i="1" dirty="0">
                <a:solidFill>
                  <a:schemeClr val="bg1"/>
                </a:solidFill>
              </a:rPr>
              <a:t>add %</a:t>
            </a:r>
            <a:endParaRPr lang="en-AU" sz="1600" b="1" dirty="0">
              <a:solidFill>
                <a:schemeClr val="bg1"/>
              </a:solidFill>
            </a:endParaRPr>
          </a:p>
          <a:p>
            <a:pPr algn="ctr"/>
            <a:endParaRPr lang="en-US" sz="1600" b="1" dirty="0">
              <a:solidFill>
                <a:schemeClr val="bg1"/>
              </a:solidFill>
            </a:endParaRPr>
          </a:p>
        </p:txBody>
      </p:sp>
      <p:sp>
        <p:nvSpPr>
          <p:cNvPr id="27" name="Rectangle 8"/>
          <p:cNvSpPr>
            <a:spLocks noChangeArrowheads="1"/>
          </p:cNvSpPr>
          <p:nvPr/>
        </p:nvSpPr>
        <p:spPr bwMode="auto">
          <a:xfrm>
            <a:off x="5550000" y="5190699"/>
            <a:ext cx="1579418" cy="828652"/>
          </a:xfrm>
          <a:prstGeom prst="rect">
            <a:avLst/>
          </a:prstGeom>
          <a:solidFill>
            <a:srgbClr val="FF7C80"/>
          </a:solidFill>
          <a:ln w="12700">
            <a:noFill/>
            <a:miter lim="800000"/>
            <a:headEnd type="none" w="sm" len="sm"/>
            <a:tailEnd type="none" w="sm" len="sm"/>
          </a:ln>
        </p:spPr>
        <p:txBody>
          <a:bodyPr wrap="none" anchor="ctr"/>
          <a:lstStyle/>
          <a:p>
            <a:pPr algn="ctr"/>
            <a:r>
              <a:rPr lang="en-US" sz="1200" b="1" dirty="0"/>
              <a:t>Developmentally</a:t>
            </a:r>
          </a:p>
          <a:p>
            <a:pPr algn="ctr"/>
            <a:r>
              <a:rPr lang="en-US" sz="1200" b="1" dirty="0">
                <a:solidFill>
                  <a:srgbClr val="000000"/>
                </a:solidFill>
              </a:rPr>
              <a:t>Vulnerable 1 + </a:t>
            </a:r>
            <a:r>
              <a:rPr lang="en-US" sz="1200" b="1" i="1" dirty="0">
                <a:solidFill>
                  <a:srgbClr val="000000"/>
                </a:solidFill>
              </a:rPr>
              <a:t>add </a:t>
            </a:r>
            <a:r>
              <a:rPr lang="en-US" sz="1200" b="1" dirty="0">
                <a:solidFill>
                  <a:srgbClr val="000000"/>
                </a:solidFill>
              </a:rPr>
              <a:t>%</a:t>
            </a:r>
          </a:p>
          <a:p>
            <a:pPr algn="ctr"/>
            <a:r>
              <a:rPr lang="en-US" sz="1200" b="1" dirty="0">
                <a:solidFill>
                  <a:srgbClr val="000000"/>
                </a:solidFill>
              </a:rPr>
              <a:t>Vulnerable 2+ </a:t>
            </a:r>
            <a:r>
              <a:rPr lang="en-US" sz="1200" b="1" i="1" dirty="0">
                <a:solidFill>
                  <a:srgbClr val="000000"/>
                </a:solidFill>
              </a:rPr>
              <a:t>add </a:t>
            </a:r>
            <a:r>
              <a:rPr lang="en-US" sz="1200" b="1" dirty="0">
                <a:solidFill>
                  <a:srgbClr val="000000"/>
                </a:solidFill>
              </a:rPr>
              <a:t>%</a:t>
            </a:r>
            <a:endParaRPr lang="en-US" sz="1200" b="1" dirty="0">
              <a:solidFill>
                <a:schemeClr val="bg1">
                  <a:lumMod val="50000"/>
                </a:schemeClr>
              </a:solidFill>
            </a:endParaRPr>
          </a:p>
        </p:txBody>
      </p:sp>
      <p:sp>
        <p:nvSpPr>
          <p:cNvPr id="30" name="Rectangle 6"/>
          <p:cNvSpPr>
            <a:spLocks noChangeArrowheads="1"/>
          </p:cNvSpPr>
          <p:nvPr/>
        </p:nvSpPr>
        <p:spPr bwMode="auto">
          <a:xfrm>
            <a:off x="7368308" y="1981200"/>
            <a:ext cx="1579418" cy="3176323"/>
          </a:xfrm>
          <a:prstGeom prst="rect">
            <a:avLst/>
          </a:prstGeom>
          <a:solidFill>
            <a:srgbClr val="00B0F0"/>
          </a:solidFill>
          <a:ln w="12700">
            <a:solidFill>
              <a:srgbClr val="800080"/>
            </a:solidFill>
            <a:miter lim="800000"/>
            <a:headEnd type="none" w="sm" len="sm"/>
            <a:tailEnd type="none" w="sm" len="sm"/>
          </a:ln>
        </p:spPr>
        <p:txBody>
          <a:bodyPr wrap="none" anchor="ctr"/>
          <a:lstStyle/>
          <a:p>
            <a:endParaRPr lang="en-AU" sz="1600" b="1" dirty="0">
              <a:solidFill>
                <a:schemeClr val="bg1"/>
              </a:solidFill>
            </a:endParaRPr>
          </a:p>
          <a:p>
            <a:r>
              <a:rPr lang="en-AU" sz="1600" b="1" dirty="0">
                <a:solidFill>
                  <a:schemeClr val="bg1"/>
                </a:solidFill>
              </a:rPr>
              <a:t>Developmentally</a:t>
            </a:r>
          </a:p>
          <a:p>
            <a:r>
              <a:rPr lang="en-AU" sz="1600" b="1" dirty="0">
                <a:solidFill>
                  <a:schemeClr val="bg1"/>
                </a:solidFill>
              </a:rPr>
              <a:t> On Track </a:t>
            </a:r>
            <a:r>
              <a:rPr lang="en-AU" sz="1600" b="1" i="1" dirty="0">
                <a:solidFill>
                  <a:schemeClr val="bg1"/>
                </a:solidFill>
              </a:rPr>
              <a:t>add %</a:t>
            </a:r>
            <a:endParaRPr lang="en-AU" sz="1600" b="1" dirty="0">
              <a:solidFill>
                <a:schemeClr val="bg1"/>
              </a:solidFill>
            </a:endParaRPr>
          </a:p>
          <a:p>
            <a:pPr algn="ctr"/>
            <a:endParaRPr lang="en-US" sz="1600" b="1" dirty="0">
              <a:solidFill>
                <a:schemeClr val="bg1"/>
              </a:solidFill>
            </a:endParaRPr>
          </a:p>
        </p:txBody>
      </p:sp>
      <p:sp>
        <p:nvSpPr>
          <p:cNvPr id="31" name="Rectangle 8"/>
          <p:cNvSpPr>
            <a:spLocks noChangeArrowheads="1"/>
          </p:cNvSpPr>
          <p:nvPr/>
        </p:nvSpPr>
        <p:spPr bwMode="auto">
          <a:xfrm>
            <a:off x="3715626" y="5366135"/>
            <a:ext cx="1582794" cy="604826"/>
          </a:xfrm>
          <a:prstGeom prst="rect">
            <a:avLst/>
          </a:prstGeom>
          <a:solidFill>
            <a:srgbClr val="FF7C80"/>
          </a:solidFill>
          <a:ln w="12700">
            <a:noFill/>
            <a:miter lim="800000"/>
            <a:headEnd type="none" w="sm" len="sm"/>
            <a:tailEnd type="none" w="sm" len="sm"/>
          </a:ln>
        </p:spPr>
        <p:txBody>
          <a:bodyPr wrap="none" anchor="ctr"/>
          <a:lstStyle/>
          <a:p>
            <a:pPr algn="ctr"/>
            <a:endParaRPr lang="en-US" sz="1200" b="1" dirty="0"/>
          </a:p>
          <a:p>
            <a:pPr algn="ctr"/>
            <a:r>
              <a:rPr lang="en-US" sz="1200" b="1" dirty="0"/>
              <a:t>Developmentally</a:t>
            </a:r>
          </a:p>
          <a:p>
            <a:pPr algn="ctr"/>
            <a:r>
              <a:rPr lang="en-US" sz="1200" b="1" dirty="0">
                <a:solidFill>
                  <a:srgbClr val="000000"/>
                </a:solidFill>
              </a:rPr>
              <a:t>Vulnerable 1 + </a:t>
            </a:r>
            <a:r>
              <a:rPr lang="en-US" sz="1200" b="1" i="1" dirty="0">
                <a:solidFill>
                  <a:srgbClr val="000000"/>
                </a:solidFill>
              </a:rPr>
              <a:t>add </a:t>
            </a:r>
            <a:r>
              <a:rPr lang="en-US" sz="1200" b="1" dirty="0">
                <a:solidFill>
                  <a:srgbClr val="000000"/>
                </a:solidFill>
              </a:rPr>
              <a:t>%</a:t>
            </a:r>
          </a:p>
          <a:p>
            <a:pPr algn="ctr"/>
            <a:r>
              <a:rPr lang="en-US" sz="1200" b="1" dirty="0">
                <a:solidFill>
                  <a:srgbClr val="000000"/>
                </a:solidFill>
              </a:rPr>
              <a:t>Vulnerable 2+ </a:t>
            </a:r>
            <a:r>
              <a:rPr lang="en-US" sz="1200" b="1" i="1" dirty="0">
                <a:solidFill>
                  <a:srgbClr val="000000"/>
                </a:solidFill>
              </a:rPr>
              <a:t>add </a:t>
            </a:r>
            <a:r>
              <a:rPr lang="en-US" sz="1200" b="1" dirty="0">
                <a:solidFill>
                  <a:srgbClr val="000000"/>
                </a:solidFill>
              </a:rPr>
              <a:t>%</a:t>
            </a:r>
            <a:endParaRPr lang="en-US" sz="1200" b="1" dirty="0">
              <a:solidFill>
                <a:schemeClr val="bg1">
                  <a:lumMod val="50000"/>
                </a:schemeClr>
              </a:solidFill>
            </a:endParaRPr>
          </a:p>
          <a:p>
            <a:pPr algn="ctr"/>
            <a:endParaRPr lang="en-US" sz="1200" b="1" dirty="0"/>
          </a:p>
        </p:txBody>
      </p:sp>
      <p:sp>
        <p:nvSpPr>
          <p:cNvPr id="20" name="Rectangle 6"/>
          <p:cNvSpPr>
            <a:spLocks noChangeArrowheads="1"/>
          </p:cNvSpPr>
          <p:nvPr/>
        </p:nvSpPr>
        <p:spPr bwMode="auto">
          <a:xfrm>
            <a:off x="5546624" y="1972548"/>
            <a:ext cx="1579418" cy="3218151"/>
          </a:xfrm>
          <a:prstGeom prst="rect">
            <a:avLst/>
          </a:prstGeom>
          <a:solidFill>
            <a:srgbClr val="00B0F0"/>
          </a:solidFill>
          <a:ln w="12700">
            <a:solidFill>
              <a:srgbClr val="800080"/>
            </a:solidFill>
            <a:miter lim="800000"/>
            <a:headEnd type="none" w="sm" len="sm"/>
            <a:tailEnd type="none" w="sm" len="sm"/>
          </a:ln>
        </p:spPr>
        <p:txBody>
          <a:bodyPr wrap="none" anchor="ctr"/>
          <a:lstStyle/>
          <a:p>
            <a:endParaRPr lang="en-AU" sz="1600" b="1" dirty="0"/>
          </a:p>
          <a:p>
            <a:r>
              <a:rPr lang="en-AU" sz="1600" b="1" dirty="0">
                <a:solidFill>
                  <a:schemeClr val="bg1"/>
                </a:solidFill>
              </a:rPr>
              <a:t>Developmentally</a:t>
            </a:r>
          </a:p>
          <a:p>
            <a:r>
              <a:rPr lang="en-AU" sz="1600" b="1" dirty="0">
                <a:solidFill>
                  <a:schemeClr val="bg1"/>
                </a:solidFill>
              </a:rPr>
              <a:t> On Track </a:t>
            </a:r>
            <a:r>
              <a:rPr lang="en-AU" sz="1600" b="1" i="1" dirty="0">
                <a:solidFill>
                  <a:schemeClr val="bg1"/>
                </a:solidFill>
              </a:rPr>
              <a:t>add %</a:t>
            </a:r>
            <a:endParaRPr lang="en-AU" sz="1600" b="1" dirty="0">
              <a:solidFill>
                <a:schemeClr val="bg1"/>
              </a:solidFill>
            </a:endParaRPr>
          </a:p>
          <a:p>
            <a:pPr algn="ctr"/>
            <a:endParaRPr lang="en-US" sz="1600" b="1" dirty="0">
              <a:solidFill>
                <a:schemeClr val="bg1"/>
              </a:solidFill>
            </a:endParaRPr>
          </a:p>
        </p:txBody>
      </p:sp>
      <p:sp>
        <p:nvSpPr>
          <p:cNvPr id="21" name="Rectangle 8"/>
          <p:cNvSpPr>
            <a:spLocks noChangeArrowheads="1"/>
          </p:cNvSpPr>
          <p:nvPr/>
        </p:nvSpPr>
        <p:spPr bwMode="auto">
          <a:xfrm>
            <a:off x="7368308" y="5085184"/>
            <a:ext cx="1579418" cy="925068"/>
          </a:xfrm>
          <a:prstGeom prst="rect">
            <a:avLst/>
          </a:prstGeom>
          <a:solidFill>
            <a:srgbClr val="FF7C80"/>
          </a:solidFill>
          <a:ln w="12700">
            <a:solidFill>
              <a:srgbClr val="FF7C80"/>
            </a:solidFill>
            <a:miter lim="800000"/>
            <a:headEnd type="none" w="sm" len="sm"/>
            <a:tailEnd type="none" w="sm" len="sm"/>
          </a:ln>
        </p:spPr>
        <p:txBody>
          <a:bodyPr wrap="none" anchor="ctr"/>
          <a:lstStyle/>
          <a:p>
            <a:pPr algn="ctr"/>
            <a:endParaRPr lang="en-US" sz="1200" b="1" dirty="0"/>
          </a:p>
          <a:p>
            <a:pPr algn="ctr"/>
            <a:endParaRPr lang="en-US" sz="1200" b="1" dirty="0"/>
          </a:p>
          <a:p>
            <a:pPr algn="ctr"/>
            <a:r>
              <a:rPr lang="en-US" sz="1200" b="1" dirty="0"/>
              <a:t>Developmentally</a:t>
            </a:r>
          </a:p>
          <a:p>
            <a:pPr algn="ctr"/>
            <a:r>
              <a:rPr lang="en-US" sz="1200" b="1" dirty="0">
                <a:solidFill>
                  <a:srgbClr val="000000"/>
                </a:solidFill>
              </a:rPr>
              <a:t>Vulnerable 1 + </a:t>
            </a:r>
            <a:r>
              <a:rPr lang="en-US" sz="1200" b="1" i="1" dirty="0">
                <a:solidFill>
                  <a:srgbClr val="000000"/>
                </a:solidFill>
              </a:rPr>
              <a:t>add </a:t>
            </a:r>
            <a:r>
              <a:rPr lang="en-US" sz="1200" b="1" dirty="0">
                <a:solidFill>
                  <a:srgbClr val="000000"/>
                </a:solidFill>
              </a:rPr>
              <a:t>%</a:t>
            </a:r>
          </a:p>
          <a:p>
            <a:pPr algn="ctr"/>
            <a:r>
              <a:rPr lang="en-US" sz="1200" b="1" dirty="0">
                <a:solidFill>
                  <a:srgbClr val="000000"/>
                </a:solidFill>
              </a:rPr>
              <a:t>Vulnerable 2+ </a:t>
            </a:r>
            <a:r>
              <a:rPr lang="en-US" sz="1200" b="1" i="1" dirty="0">
                <a:solidFill>
                  <a:srgbClr val="000000"/>
                </a:solidFill>
              </a:rPr>
              <a:t>add </a:t>
            </a:r>
            <a:r>
              <a:rPr lang="en-US" sz="1200" b="1" dirty="0">
                <a:solidFill>
                  <a:srgbClr val="000000"/>
                </a:solidFill>
              </a:rPr>
              <a:t>%</a:t>
            </a:r>
          </a:p>
          <a:p>
            <a:pPr algn="ctr"/>
            <a:endParaRPr lang="en-AU" sz="1200" b="1" dirty="0">
              <a:solidFill>
                <a:schemeClr val="bg1">
                  <a:lumMod val="50000"/>
                </a:schemeClr>
              </a:solidFill>
            </a:endParaRPr>
          </a:p>
          <a:p>
            <a:pPr algn="ctr"/>
            <a:endParaRPr lang="en-US" sz="1200" b="1" dirty="0"/>
          </a:p>
        </p:txBody>
      </p:sp>
      <p:sp>
        <p:nvSpPr>
          <p:cNvPr id="35" name="Rectangle 6"/>
          <p:cNvSpPr>
            <a:spLocks noChangeArrowheads="1"/>
          </p:cNvSpPr>
          <p:nvPr/>
        </p:nvSpPr>
        <p:spPr bwMode="auto">
          <a:xfrm>
            <a:off x="152400" y="1984865"/>
            <a:ext cx="1579418" cy="3538926"/>
          </a:xfrm>
          <a:prstGeom prst="rect">
            <a:avLst/>
          </a:prstGeom>
          <a:solidFill>
            <a:srgbClr val="92D050"/>
          </a:solidFill>
          <a:ln w="12700">
            <a:solidFill>
              <a:srgbClr val="800080"/>
            </a:solidFill>
            <a:miter lim="800000"/>
            <a:headEnd type="none" w="sm" len="sm"/>
            <a:tailEnd type="none" w="sm" len="sm"/>
          </a:ln>
        </p:spPr>
        <p:txBody>
          <a:bodyPr wrap="none" anchor="ctr"/>
          <a:lstStyle/>
          <a:p>
            <a:r>
              <a:rPr lang="en-AU" sz="1600" b="1" dirty="0">
                <a:solidFill>
                  <a:schemeClr val="bg1"/>
                </a:solidFill>
              </a:rPr>
              <a:t>Developmentally</a:t>
            </a:r>
          </a:p>
          <a:p>
            <a:r>
              <a:rPr lang="en-AU" sz="1600" b="1" dirty="0">
                <a:solidFill>
                  <a:schemeClr val="bg1"/>
                </a:solidFill>
              </a:rPr>
              <a:t>On Track  </a:t>
            </a:r>
            <a:r>
              <a:rPr lang="en-AU" sz="1600" b="1" i="1" dirty="0">
                <a:solidFill>
                  <a:schemeClr val="bg1"/>
                </a:solidFill>
              </a:rPr>
              <a:t>add %</a:t>
            </a:r>
          </a:p>
          <a:p>
            <a:pPr algn="ctr"/>
            <a:endParaRPr lang="en-US" b="1" dirty="0">
              <a:solidFill>
                <a:schemeClr val="bg1"/>
              </a:solidFill>
            </a:endParaRPr>
          </a:p>
        </p:txBody>
      </p:sp>
      <p:sp>
        <p:nvSpPr>
          <p:cNvPr id="36" name="Rectangle 8"/>
          <p:cNvSpPr>
            <a:spLocks noChangeArrowheads="1"/>
          </p:cNvSpPr>
          <p:nvPr/>
        </p:nvSpPr>
        <p:spPr bwMode="auto">
          <a:xfrm>
            <a:off x="152400" y="5181600"/>
            <a:ext cx="1579418" cy="757615"/>
          </a:xfrm>
          <a:prstGeom prst="rect">
            <a:avLst/>
          </a:prstGeom>
          <a:solidFill>
            <a:srgbClr val="FF7C80"/>
          </a:solidFill>
          <a:ln w="12700">
            <a:noFill/>
            <a:miter lim="800000"/>
            <a:headEnd type="none" w="sm" len="sm"/>
            <a:tailEnd type="none" w="sm" len="sm"/>
          </a:ln>
        </p:spPr>
        <p:txBody>
          <a:bodyPr wrap="none" anchor="ctr"/>
          <a:lstStyle/>
          <a:p>
            <a:pPr algn="ctr"/>
            <a:endParaRPr lang="en-US" sz="1200" b="1" dirty="0"/>
          </a:p>
          <a:p>
            <a:pPr algn="ctr"/>
            <a:r>
              <a:rPr lang="en-US" sz="1200" b="1" dirty="0">
                <a:solidFill>
                  <a:srgbClr val="000000"/>
                </a:solidFill>
              </a:rPr>
              <a:t>Developmentally</a:t>
            </a:r>
          </a:p>
          <a:p>
            <a:pPr algn="ctr"/>
            <a:r>
              <a:rPr lang="en-US" sz="1200" b="1" dirty="0">
                <a:solidFill>
                  <a:srgbClr val="000000"/>
                </a:solidFill>
              </a:rPr>
              <a:t>Vulnerable 1 +  </a:t>
            </a:r>
            <a:r>
              <a:rPr lang="en-US" sz="1200" b="1" i="1" dirty="0">
                <a:solidFill>
                  <a:srgbClr val="000000"/>
                </a:solidFill>
              </a:rPr>
              <a:t>add %</a:t>
            </a:r>
          </a:p>
          <a:p>
            <a:pPr algn="ctr"/>
            <a:r>
              <a:rPr lang="en-US" sz="1200" b="1" dirty="0">
                <a:solidFill>
                  <a:srgbClr val="000000"/>
                </a:solidFill>
              </a:rPr>
              <a:t>Vulnerable 2+ </a:t>
            </a:r>
            <a:r>
              <a:rPr lang="en-US" sz="1200" b="1" i="1" dirty="0">
                <a:solidFill>
                  <a:srgbClr val="000000"/>
                </a:solidFill>
              </a:rPr>
              <a:t>add </a:t>
            </a:r>
            <a:r>
              <a:rPr lang="en-US" sz="1200" b="1" dirty="0">
                <a:solidFill>
                  <a:srgbClr val="000000"/>
                </a:solidFill>
              </a:rPr>
              <a:t>%</a:t>
            </a:r>
            <a:endParaRPr lang="en-US" sz="1200" b="1" dirty="0"/>
          </a:p>
        </p:txBody>
      </p:sp>
      <p:sp>
        <p:nvSpPr>
          <p:cNvPr id="7" name="TextBox 6"/>
          <p:cNvSpPr txBox="1"/>
          <p:nvPr/>
        </p:nvSpPr>
        <p:spPr>
          <a:xfrm>
            <a:off x="228600" y="1402533"/>
            <a:ext cx="1143000" cy="369332"/>
          </a:xfrm>
          <a:prstGeom prst="rect">
            <a:avLst/>
          </a:prstGeom>
          <a:noFill/>
        </p:spPr>
        <p:txBody>
          <a:bodyPr wrap="square" rtlCol="0">
            <a:spAutoFit/>
          </a:bodyPr>
          <a:lstStyle/>
          <a:p>
            <a:r>
              <a:rPr lang="en-AU" b="1" dirty="0"/>
              <a:t>Victoria</a:t>
            </a:r>
            <a:endParaRPr lang="en-US" b="1" dirty="0"/>
          </a:p>
        </p:txBody>
      </p:sp>
      <p:sp>
        <p:nvSpPr>
          <p:cNvPr id="2" name="Rectangle 1"/>
          <p:cNvSpPr/>
          <p:nvPr/>
        </p:nvSpPr>
        <p:spPr>
          <a:xfrm>
            <a:off x="821528" y="409844"/>
            <a:ext cx="7782920" cy="553998"/>
          </a:xfrm>
          <a:prstGeom prst="rect">
            <a:avLst/>
          </a:prstGeom>
        </p:spPr>
        <p:txBody>
          <a:bodyPr wrap="square">
            <a:spAutoFit/>
          </a:bodyPr>
          <a:lstStyle/>
          <a:p>
            <a:r>
              <a:rPr lang="en-US" sz="3000" b="1" i="1" dirty="0">
                <a:cs typeface="Arial" pitchFamily="34" charset="0"/>
              </a:rPr>
              <a:t>Understand your  community – the AEDC    </a:t>
            </a:r>
            <a:endParaRPr lang="en-US" sz="3000" i="1" dirty="0"/>
          </a:p>
        </p:txBody>
      </p:sp>
      <p:sp>
        <p:nvSpPr>
          <p:cNvPr id="25" name="Rectangle 39"/>
          <p:cNvSpPr>
            <a:spLocks noChangeArrowheads="1"/>
          </p:cNvSpPr>
          <p:nvPr/>
        </p:nvSpPr>
        <p:spPr bwMode="auto">
          <a:xfrm>
            <a:off x="7473804" y="1463769"/>
            <a:ext cx="1368425" cy="215900"/>
          </a:xfrm>
          <a:prstGeom prst="rect">
            <a:avLst/>
          </a:prstGeom>
          <a:noFill/>
          <a:ln w="9525">
            <a:noFill/>
            <a:miter lim="800000"/>
            <a:headEnd/>
            <a:tailEnd/>
          </a:ln>
        </p:spPr>
        <p:txBody>
          <a:bodyPr wrap="none" anchor="ctr"/>
          <a:lstStyle/>
          <a:p>
            <a:pPr algn="ctr"/>
            <a:r>
              <a:rPr lang="en-US" b="1" i="1" dirty="0"/>
              <a:t>Insert locality   </a:t>
            </a:r>
          </a:p>
        </p:txBody>
      </p:sp>
      <p:sp>
        <p:nvSpPr>
          <p:cNvPr id="29" name="Rectangle 39"/>
          <p:cNvSpPr>
            <a:spLocks noChangeArrowheads="1"/>
          </p:cNvSpPr>
          <p:nvPr/>
        </p:nvSpPr>
        <p:spPr bwMode="auto">
          <a:xfrm>
            <a:off x="5777483" y="1446078"/>
            <a:ext cx="1368425" cy="215900"/>
          </a:xfrm>
          <a:prstGeom prst="rect">
            <a:avLst/>
          </a:prstGeom>
          <a:noFill/>
          <a:ln w="9525">
            <a:noFill/>
            <a:miter lim="800000"/>
            <a:headEnd/>
            <a:tailEnd/>
          </a:ln>
        </p:spPr>
        <p:txBody>
          <a:bodyPr wrap="none" anchor="ctr"/>
          <a:lstStyle/>
          <a:p>
            <a:pPr algn="ctr"/>
            <a:r>
              <a:rPr lang="en-US" b="1" i="1" dirty="0"/>
              <a:t>Insert locality   </a:t>
            </a:r>
          </a:p>
        </p:txBody>
      </p:sp>
      <p:sp>
        <p:nvSpPr>
          <p:cNvPr id="22" name="Slide Number Placeholder 21"/>
          <p:cNvSpPr>
            <a:spLocks noGrp="1"/>
          </p:cNvSpPr>
          <p:nvPr>
            <p:ph type="sldNum" sz="quarter" idx="12"/>
          </p:nvPr>
        </p:nvSpPr>
        <p:spPr/>
        <p:txBody>
          <a:bodyPr/>
          <a:lstStyle/>
          <a:p>
            <a:fld id="{EB10E117-6B84-4360-B406-C321A11C019E}" type="slidenum">
              <a:rPr lang="en-AU" smtClean="0"/>
              <a:pPr/>
              <a:t>51</a:t>
            </a:fld>
            <a:endParaRPr lang="en-AU" dirty="0"/>
          </a:p>
        </p:txBody>
      </p:sp>
    </p:spTree>
    <p:extLst>
      <p:ext uri="{BB962C8B-B14F-4D97-AF65-F5344CB8AC3E}">
        <p14:creationId xmlns:p14="http://schemas.microsoft.com/office/powerpoint/2010/main" val="1862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3" grpId="0"/>
      <p:bldP spid="24" grpId="0"/>
      <p:bldP spid="26" grpId="0" animBg="1"/>
      <p:bldP spid="27" grpId="0" animBg="1"/>
      <p:bldP spid="30" grpId="0" animBg="1"/>
      <p:bldP spid="31" grpId="0" animBg="1"/>
      <p:bldP spid="20" grpId="0" animBg="1"/>
      <p:bldP spid="21" grpId="0" animBg="1"/>
      <p:bldP spid="35" grpId="0" animBg="1"/>
      <p:bldP spid="36" grpId="0" animBg="1"/>
      <p:bldP spid="7" grpId="0"/>
      <p:bldP spid="25" grpId="0"/>
      <p:bldP spid="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24936" cy="1143000"/>
          </a:xfrm>
        </p:spPr>
        <p:txBody>
          <a:bodyPr>
            <a:normAutofit/>
          </a:bodyPr>
          <a:lstStyle/>
          <a:p>
            <a:r>
              <a:rPr lang="en-US" sz="4000" dirty="0">
                <a:solidFill>
                  <a:srgbClr val="008080"/>
                </a:solidFill>
                <a:cs typeface="Arial" pitchFamily="34" charset="0"/>
              </a:rPr>
              <a:t>AEDC </a:t>
            </a:r>
            <a:r>
              <a:rPr lang="en-US" sz="2700" i="1" dirty="0">
                <a:solidFill>
                  <a:srgbClr val="FF0000"/>
                </a:solidFill>
                <a:cs typeface="Arial" pitchFamily="34" charset="0"/>
              </a:rPr>
              <a:t>(insert year/include previous stats for comparison)</a:t>
            </a:r>
            <a:endParaRPr lang="en-US" sz="2700" dirty="0">
              <a:solidFill>
                <a:srgbClr val="FF0000"/>
              </a:solidFill>
            </a:endParaRPr>
          </a:p>
        </p:txBody>
      </p:sp>
      <p:graphicFrame>
        <p:nvGraphicFramePr>
          <p:cNvPr id="4" name="Content Placeholder 3"/>
          <p:cNvGraphicFramePr>
            <a:graphicFrameLocks noGrp="1"/>
          </p:cNvGraphicFramePr>
          <p:nvPr>
            <p:ph idx="1"/>
            <p:extLst/>
          </p:nvPr>
        </p:nvGraphicFramePr>
        <p:xfrm>
          <a:off x="395536" y="1412776"/>
          <a:ext cx="8229600" cy="52171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3837636778"/>
                    </a:ext>
                  </a:extLst>
                </a:gridCol>
                <a:gridCol w="2743200">
                  <a:extLst>
                    <a:ext uri="{9D8B030D-6E8A-4147-A177-3AD203B41FA5}">
                      <a16:colId xmlns:a16="http://schemas.microsoft.com/office/drawing/2014/main" xmlns="" val="1719789512"/>
                    </a:ext>
                  </a:extLst>
                </a:gridCol>
                <a:gridCol w="2743200">
                  <a:extLst>
                    <a:ext uri="{9D8B030D-6E8A-4147-A177-3AD203B41FA5}">
                      <a16:colId xmlns:a16="http://schemas.microsoft.com/office/drawing/2014/main" xmlns="" val="3464910843"/>
                    </a:ext>
                  </a:extLst>
                </a:gridCol>
              </a:tblGrid>
              <a:tr h="370840">
                <a:tc>
                  <a:txBody>
                    <a:bodyPr/>
                    <a:lstStyle/>
                    <a:p>
                      <a:endParaRPr lang="en-US" dirty="0"/>
                    </a:p>
                  </a:txBody>
                  <a:tcPr/>
                </a:tc>
                <a:tc>
                  <a:txBody>
                    <a:bodyPr/>
                    <a:lstStyle/>
                    <a:p>
                      <a:r>
                        <a:rPr lang="en-US" dirty="0"/>
                        <a:t>% of children Vulnerable on one or more domains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of children Vulnerable on two or more domains </a:t>
                      </a:r>
                    </a:p>
                    <a:p>
                      <a:endParaRPr lang="en-US" dirty="0"/>
                    </a:p>
                  </a:txBody>
                  <a:tcPr/>
                </a:tc>
                <a:extLst>
                  <a:ext uri="{0D108BD9-81ED-4DB2-BD59-A6C34878D82A}">
                    <a16:rowId xmlns:a16="http://schemas.microsoft.com/office/drawing/2014/main" xmlns="" val="27320090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Victoria </a:t>
                      </a:r>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753887718"/>
                  </a:ext>
                </a:extLst>
              </a:tr>
              <a:tr h="370840">
                <a:tc>
                  <a:txBody>
                    <a:bodyPr/>
                    <a:lstStyle/>
                    <a:p>
                      <a:r>
                        <a:rPr lang="en-US" i="1" dirty="0"/>
                        <a:t>(insert your municipality)</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13955755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(insert one of your AEDC  localities which has high levels of vulnerability)</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9503209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(insert one of your AEDC  localities which has moderate levels of vulnerability)</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9848857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(insert one of your AEDC  localities which has low levels of vulnerability)</a:t>
                      </a:r>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485268313"/>
                  </a:ext>
                </a:extLst>
              </a:tr>
            </a:tbl>
          </a:graphicData>
        </a:graphic>
      </p:graphicFrame>
      <p:sp>
        <p:nvSpPr>
          <p:cNvPr id="5" name="Slide Number Placeholder 4"/>
          <p:cNvSpPr>
            <a:spLocks noGrp="1"/>
          </p:cNvSpPr>
          <p:nvPr>
            <p:ph type="sldNum" sz="quarter" idx="12"/>
          </p:nvPr>
        </p:nvSpPr>
        <p:spPr/>
        <p:txBody>
          <a:bodyPr/>
          <a:lstStyle/>
          <a:p>
            <a:fld id="{EB10E117-6B84-4360-B406-C321A11C019E}" type="slidenum">
              <a:rPr lang="en-AU" smtClean="0"/>
              <a:pPr/>
              <a:t>52</a:t>
            </a:fld>
            <a:endParaRPr lang="en-AU" dirty="0"/>
          </a:p>
        </p:txBody>
      </p:sp>
    </p:spTree>
    <p:extLst>
      <p:ext uri="{BB962C8B-B14F-4D97-AF65-F5344CB8AC3E}">
        <p14:creationId xmlns:p14="http://schemas.microsoft.com/office/powerpoint/2010/main" val="3265809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7772400" cy="990600"/>
          </a:xfrm>
        </p:spPr>
        <p:txBody>
          <a:bodyPr>
            <a:noAutofit/>
          </a:bodyPr>
          <a:lstStyle/>
          <a:p>
            <a:r>
              <a:rPr lang="en-US" sz="3600" dirty="0">
                <a:solidFill>
                  <a:srgbClr val="008080"/>
                </a:solidFill>
                <a:cs typeface="Arial" pitchFamily="34" charset="0"/>
              </a:rPr>
              <a:t>Vulnerability, protective factors and your AEDC results </a:t>
            </a:r>
            <a:endParaRPr lang="en-US" sz="3600" dirty="0">
              <a:solidFill>
                <a:srgbClr val="008080"/>
              </a:solidFill>
            </a:endParaRPr>
          </a:p>
        </p:txBody>
      </p:sp>
      <p:sp>
        <p:nvSpPr>
          <p:cNvPr id="3" name="Subtitle 2"/>
          <p:cNvSpPr>
            <a:spLocks noGrp="1"/>
          </p:cNvSpPr>
          <p:nvPr>
            <p:ph type="subTitle" idx="1"/>
          </p:nvPr>
        </p:nvSpPr>
        <p:spPr>
          <a:xfrm>
            <a:off x="467544" y="1628800"/>
            <a:ext cx="8077200" cy="5127848"/>
          </a:xfrm>
        </p:spPr>
        <p:txBody>
          <a:bodyPr>
            <a:normAutofit/>
          </a:bodyPr>
          <a:lstStyle/>
          <a:p>
            <a:pPr lvl="0" algn="l"/>
            <a:r>
              <a:rPr lang="en-AU" b="1" dirty="0">
                <a:solidFill>
                  <a:schemeClr val="tx1"/>
                </a:solidFill>
              </a:rPr>
              <a:t>Whiteboard/maxi sticky note activity:</a:t>
            </a:r>
          </a:p>
          <a:p>
            <a:pPr lvl="0" algn="l"/>
            <a:endParaRPr lang="en-US" sz="2800" dirty="0">
              <a:solidFill>
                <a:schemeClr val="tx1"/>
              </a:solidFill>
            </a:endParaRPr>
          </a:p>
          <a:p>
            <a:pPr lvl="0" algn="l"/>
            <a:r>
              <a:rPr lang="en-US" sz="2800" dirty="0">
                <a:solidFill>
                  <a:schemeClr val="tx1"/>
                </a:solidFill>
              </a:rPr>
              <a:t>What comes to mind when: </a:t>
            </a:r>
          </a:p>
          <a:p>
            <a:pPr marL="457200" lvl="0" indent="-457200" algn="l">
              <a:buFont typeface="Wingdings" panose="05000000000000000000" pitchFamily="2" charset="2"/>
              <a:buChar char="§"/>
            </a:pPr>
            <a:r>
              <a:rPr lang="en-US" sz="2800" dirty="0">
                <a:solidFill>
                  <a:schemeClr val="tx1"/>
                </a:solidFill>
              </a:rPr>
              <a:t>You think of the characteristic of your service’s locality and the families who live there?</a:t>
            </a:r>
            <a:endParaRPr lang="en-US" sz="2800" i="1" dirty="0">
              <a:solidFill>
                <a:schemeClr val="tx1"/>
              </a:solidFill>
            </a:endParaRPr>
          </a:p>
          <a:p>
            <a:pPr marL="457200" lvl="0" indent="-457200" algn="l">
              <a:buFont typeface="Wingdings" panose="05000000000000000000" pitchFamily="2" charset="2"/>
              <a:buChar char="§"/>
            </a:pPr>
            <a:r>
              <a:rPr lang="en-US" sz="2800" dirty="0">
                <a:solidFill>
                  <a:srgbClr val="7030A0"/>
                </a:solidFill>
              </a:rPr>
              <a:t>How do you adapt your practice to suit the needs and characteristics of the children and families you have contact with? </a:t>
            </a:r>
          </a:p>
          <a:p>
            <a:pPr marL="342900" lvl="0" indent="-342900" algn="l">
              <a:buFont typeface="Wingdings" panose="05000000000000000000" pitchFamily="2" charset="2"/>
              <a:buChar char="§"/>
            </a:pPr>
            <a:endParaRPr lang="en-AU" sz="8600" dirty="0">
              <a:solidFill>
                <a:schemeClr val="accent6">
                  <a:lumMod val="75000"/>
                </a:schemeClr>
              </a:solidFill>
            </a:endParaRPr>
          </a:p>
          <a:p>
            <a:pPr lvl="0" algn="l"/>
            <a:endParaRPr lang="en-AU" sz="8000" dirty="0">
              <a:solidFill>
                <a:schemeClr val="tx1"/>
              </a:solidFill>
            </a:endParaRPr>
          </a:p>
          <a:p>
            <a:endParaRPr lang="en-US" sz="6000" dirty="0"/>
          </a:p>
        </p:txBody>
      </p:sp>
      <p:pic>
        <p:nvPicPr>
          <p:cNvPr id="3077" name="Picture 5" descr="C:\Users\pc_user\AppData\Local\Microsoft\Windows\Temporary Internet Files\Content.IE5\FVNGPV5B\MC9000885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052736"/>
            <a:ext cx="1180176"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ruce\AppData\Local\Microsoft\Windows\Temporary Internet Files\Content.IE5\Z3XM7J2V\MC900441765[1].png"/>
          <p:cNvPicPr>
            <a:picLocks noChangeAspect="1" noChangeArrowheads="1"/>
          </p:cNvPicPr>
          <p:nvPr/>
        </p:nvPicPr>
        <p:blipFill>
          <a:blip r:embed="rId4" cstate="print"/>
          <a:srcRect/>
          <a:stretch>
            <a:fillRect/>
          </a:stretch>
        </p:blipFill>
        <p:spPr bwMode="auto">
          <a:xfrm>
            <a:off x="7668344" y="2276872"/>
            <a:ext cx="1224136" cy="1512168"/>
          </a:xfrm>
          <a:prstGeom prst="rect">
            <a:avLst/>
          </a:prstGeom>
          <a:noFill/>
        </p:spPr>
      </p:pic>
      <p:sp>
        <p:nvSpPr>
          <p:cNvPr id="6" name="Slide Number Placeholder 5"/>
          <p:cNvSpPr>
            <a:spLocks noGrp="1"/>
          </p:cNvSpPr>
          <p:nvPr>
            <p:ph type="sldNum" sz="quarter" idx="12"/>
          </p:nvPr>
        </p:nvSpPr>
        <p:spPr/>
        <p:txBody>
          <a:bodyPr/>
          <a:lstStyle/>
          <a:p>
            <a:fld id="{EB10E117-6B84-4360-B406-C321A11C019E}" type="slidenum">
              <a:rPr lang="en-AU" smtClean="0"/>
              <a:pPr/>
              <a:t>53</a:t>
            </a:fld>
            <a:endParaRPr lang="en-AU" dirty="0"/>
          </a:p>
        </p:txBody>
      </p:sp>
      <p:pic>
        <p:nvPicPr>
          <p:cNvPr id="7" name="Picture 2" descr="C:\Users\pc_user\AppData\Local\Microsoft\Windows\Temporary Internet Files\Content.IE5\VZGSHKHI\large-Blank-sticky-note-166.6-909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3174" y="5661248"/>
            <a:ext cx="898858" cy="8688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pc_user\AppData\Local\Microsoft\Windows\Temporary Internet Files\Content.IE5\NVZ6KQRQ\sticky-note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554" y="5373182"/>
            <a:ext cx="115545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pc_user\AppData\Local\Microsoft\Windows\Temporary Internet Files\Content.IE5\DCWTJTG5\large-Blank-sticky-note-0-9095[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5661248"/>
            <a:ext cx="893858" cy="864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pc_user\AppData\Local\Microsoft\Windows\Temporary Internet Files\Content.IE5\VZA2DV9T\large-Blank-sticky-note-33.3-9095[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832" y="5733256"/>
            <a:ext cx="844192" cy="81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965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980728"/>
          </a:xfrm>
        </p:spPr>
        <p:txBody>
          <a:bodyPr>
            <a:normAutofit/>
          </a:bodyPr>
          <a:lstStyle/>
          <a:p>
            <a:r>
              <a:rPr lang="en-AU" sz="4000" dirty="0">
                <a:solidFill>
                  <a:schemeClr val="accent5">
                    <a:lumMod val="75000"/>
                  </a:schemeClr>
                </a:solidFill>
              </a:rPr>
              <a:t>Engaging Families</a:t>
            </a:r>
            <a:endParaRPr lang="en-US" dirty="0">
              <a:solidFill>
                <a:schemeClr val="accent5">
                  <a:lumMod val="75000"/>
                </a:schemeClr>
              </a:solidFill>
            </a:endParaRPr>
          </a:p>
        </p:txBody>
      </p:sp>
      <p:sp>
        <p:nvSpPr>
          <p:cNvPr id="3" name="Content Placeholder 2"/>
          <p:cNvSpPr>
            <a:spLocks noGrp="1"/>
          </p:cNvSpPr>
          <p:nvPr>
            <p:ph idx="1"/>
          </p:nvPr>
        </p:nvSpPr>
        <p:spPr>
          <a:xfrm>
            <a:off x="755576" y="1484784"/>
            <a:ext cx="7848872" cy="5211960"/>
          </a:xfrm>
        </p:spPr>
        <p:txBody>
          <a:bodyPr>
            <a:normAutofit/>
          </a:bodyPr>
          <a:lstStyle/>
          <a:p>
            <a:pPr marL="0" indent="0">
              <a:buNone/>
            </a:pPr>
            <a:r>
              <a:rPr lang="en-AU" dirty="0"/>
              <a:t>“</a:t>
            </a:r>
            <a:r>
              <a:rPr lang="en-US" dirty="0"/>
              <a:t>The relationship between service providers and service users is a major factor influencing the engagement of parents in mainstream services; service providers need to be able to establish positive, non-judgmental, partnership-based relationships with all children and parents.”</a:t>
            </a:r>
          </a:p>
          <a:p>
            <a:pPr marL="0" indent="0">
              <a:buNone/>
            </a:pPr>
            <a:endParaRPr lang="en-AU" dirty="0"/>
          </a:p>
          <a:p>
            <a:pPr marL="0" indent="0">
              <a:buNone/>
            </a:pPr>
            <a:r>
              <a:rPr lang="en-US" sz="2000" dirty="0"/>
              <a:t>CCCH Policy Brief No 18 2010: Engaging Marginalised and Vulnerable Families 2. </a:t>
            </a:r>
            <a:endParaRPr lang="en-AU"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54</a:t>
            </a:fld>
            <a:endParaRPr lang="en-AU" dirty="0"/>
          </a:p>
        </p:txBody>
      </p:sp>
    </p:spTree>
    <p:extLst>
      <p:ext uri="{BB962C8B-B14F-4D97-AF65-F5344CB8AC3E}">
        <p14:creationId xmlns:p14="http://schemas.microsoft.com/office/powerpoint/2010/main" val="3082283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980728"/>
          </a:xfrm>
        </p:spPr>
        <p:txBody>
          <a:bodyPr/>
          <a:lstStyle/>
          <a:p>
            <a:r>
              <a:rPr lang="en-AU" sz="4000" dirty="0">
                <a:solidFill>
                  <a:schemeClr val="accent5">
                    <a:lumMod val="75000"/>
                  </a:schemeClr>
                </a:solidFill>
              </a:rPr>
              <a:t>Engagement</a:t>
            </a:r>
            <a:endParaRPr lang="en-US" dirty="0">
              <a:solidFill>
                <a:schemeClr val="accent5">
                  <a:lumMod val="75000"/>
                </a:schemeClr>
              </a:solidFill>
            </a:endParaRPr>
          </a:p>
        </p:txBody>
      </p:sp>
      <p:sp>
        <p:nvSpPr>
          <p:cNvPr id="3" name="Content Placeholder 2"/>
          <p:cNvSpPr>
            <a:spLocks noGrp="1"/>
          </p:cNvSpPr>
          <p:nvPr>
            <p:ph idx="1"/>
          </p:nvPr>
        </p:nvSpPr>
        <p:spPr>
          <a:xfrm>
            <a:off x="395536" y="1124744"/>
            <a:ext cx="8568952" cy="5544616"/>
          </a:xfrm>
        </p:spPr>
        <p:txBody>
          <a:bodyPr>
            <a:normAutofit fontScale="55000" lnSpcReduction="20000"/>
          </a:bodyPr>
          <a:lstStyle/>
          <a:p>
            <a:pPr>
              <a:lnSpc>
                <a:spcPct val="120000"/>
              </a:lnSpc>
              <a:buNone/>
            </a:pPr>
            <a:endParaRPr lang="en-US" sz="5100" dirty="0"/>
          </a:p>
          <a:p>
            <a:pPr>
              <a:lnSpc>
                <a:spcPct val="120000"/>
              </a:lnSpc>
              <a:buNone/>
            </a:pPr>
            <a:r>
              <a:rPr lang="en-US" sz="5100" dirty="0"/>
              <a:t> “The service system needs to…increase its collective capacity to respond promptly to the needs of vulnerable families by:</a:t>
            </a:r>
          </a:p>
          <a:p>
            <a:pPr>
              <a:lnSpc>
                <a:spcPct val="120000"/>
              </a:lnSpc>
              <a:buFont typeface="Wingdings" pitchFamily="2" charset="2"/>
              <a:buChar char="§"/>
            </a:pPr>
            <a:r>
              <a:rPr lang="en-US" sz="5100" dirty="0"/>
              <a:t>building stronger links between services</a:t>
            </a:r>
          </a:p>
          <a:p>
            <a:pPr>
              <a:lnSpc>
                <a:spcPct val="120000"/>
              </a:lnSpc>
              <a:buFont typeface="Wingdings" pitchFamily="2" charset="2"/>
              <a:buChar char="§"/>
            </a:pPr>
            <a:r>
              <a:rPr lang="en-US" sz="5100" dirty="0"/>
              <a:t>developing a systematic outreach capacity to reach isolated and transient families</a:t>
            </a:r>
          </a:p>
          <a:p>
            <a:pPr>
              <a:lnSpc>
                <a:spcPct val="120000"/>
              </a:lnSpc>
              <a:buFont typeface="Wingdings" pitchFamily="2" charset="2"/>
              <a:buChar char="§"/>
            </a:pPr>
            <a:r>
              <a:rPr lang="en-US" sz="5100" dirty="0"/>
              <a:t>providing a range of ‘soft’ entry points to the service system to suit the needs of vulnerable families.”</a:t>
            </a:r>
            <a:endParaRPr lang="en-AU" sz="5100" dirty="0"/>
          </a:p>
          <a:p>
            <a:pPr>
              <a:buNone/>
            </a:pPr>
            <a:endParaRPr lang="en-AU" dirty="0"/>
          </a:p>
          <a:p>
            <a:pPr>
              <a:buNone/>
            </a:pPr>
            <a:endParaRPr lang="en-AU" dirty="0"/>
          </a:p>
          <a:p>
            <a:pPr>
              <a:buNone/>
            </a:pPr>
            <a:r>
              <a:rPr lang="en-US" sz="2500" dirty="0"/>
              <a:t>CCCH Policy Brief No 18 2010: Engaging Marginalised and Vulnerable Families 2. </a:t>
            </a:r>
          </a:p>
          <a:p>
            <a:pPr>
              <a:buNone/>
            </a:pPr>
            <a:endParaRPr lang="en-AU" dirty="0"/>
          </a:p>
          <a:p>
            <a:pPr>
              <a:buNone/>
            </a:pPr>
            <a:endParaRPr lang="en-AU" dirty="0"/>
          </a:p>
          <a:p>
            <a:endParaRPr lang="en-AU" dirty="0"/>
          </a:p>
          <a:p>
            <a:pPr>
              <a:buNone/>
            </a:pPr>
            <a:endParaRPr lang="en-AU"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55</a:t>
            </a:fld>
            <a:endParaRPr lang="en-AU" dirty="0"/>
          </a:p>
        </p:txBody>
      </p:sp>
    </p:spTree>
    <p:extLst>
      <p:ext uri="{BB962C8B-B14F-4D97-AF65-F5344CB8AC3E}">
        <p14:creationId xmlns:p14="http://schemas.microsoft.com/office/powerpoint/2010/main" val="3402366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23" y="764704"/>
            <a:ext cx="8229600" cy="980728"/>
          </a:xfrm>
        </p:spPr>
        <p:txBody>
          <a:bodyPr>
            <a:normAutofit fontScale="90000"/>
          </a:bodyPr>
          <a:lstStyle/>
          <a:p>
            <a:r>
              <a:rPr lang="en-US" dirty="0">
                <a:solidFill>
                  <a:schemeClr val="accent5">
                    <a:lumMod val="75000"/>
                  </a:schemeClr>
                </a:solidFill>
                <a:latin typeface="Calibri" panose="020F0502020204030204" pitchFamily="34" charset="0"/>
                <a:cs typeface="Calibri" panose="020F0502020204030204" pitchFamily="34" charset="0"/>
              </a:rPr>
              <a:t>Barriers to engagement</a:t>
            </a:r>
            <a:br>
              <a:rPr lang="en-US" dirty="0">
                <a:solidFill>
                  <a:schemeClr val="accent5">
                    <a:lumMod val="75000"/>
                  </a:schemeClr>
                </a:solidFill>
                <a:latin typeface="Calibri" panose="020F0502020204030204" pitchFamily="34" charset="0"/>
                <a:cs typeface="Calibri" panose="020F0502020204030204" pitchFamily="34" charset="0"/>
              </a:rPr>
            </a:br>
            <a:r>
              <a:rPr lang="en-US" dirty="0">
                <a:solidFill>
                  <a:schemeClr val="accent5">
                    <a:lumMod val="75000"/>
                  </a:schemeClr>
                </a:solidFill>
                <a:latin typeface="Calibri" panose="020F0502020204030204" pitchFamily="34" charset="0"/>
                <a:cs typeface="Calibri" panose="020F0502020204030204" pitchFamily="34" charset="0"/>
              </a:rPr>
              <a:t>(family perspective) </a:t>
            </a:r>
            <a:r>
              <a:rPr lang="en-US" sz="4000" b="1" dirty="0">
                <a:solidFill>
                  <a:srgbClr val="008CCC"/>
                </a:solidFill>
                <a:latin typeface="Calibri Light" panose="020F0302020204030204" pitchFamily="34" charset="0"/>
                <a:cs typeface="Open Sans"/>
              </a:rPr>
              <a:t/>
            </a:r>
            <a:br>
              <a:rPr lang="en-US" sz="4000" b="1" dirty="0">
                <a:solidFill>
                  <a:srgbClr val="008CCC"/>
                </a:solidFill>
                <a:latin typeface="Calibri Light" panose="020F0302020204030204" pitchFamily="34" charset="0"/>
                <a:cs typeface="Open Sans"/>
              </a:rPr>
            </a:br>
            <a:endParaRPr lang="en-US" b="1" dirty="0">
              <a:solidFill>
                <a:schemeClr val="accent5">
                  <a:lumMod val="75000"/>
                </a:schemeClr>
              </a:solidFill>
            </a:endParaRPr>
          </a:p>
        </p:txBody>
      </p:sp>
      <p:sp>
        <p:nvSpPr>
          <p:cNvPr id="3" name="Content Placeholder 2"/>
          <p:cNvSpPr>
            <a:spLocks noGrp="1"/>
          </p:cNvSpPr>
          <p:nvPr>
            <p:ph idx="1"/>
          </p:nvPr>
        </p:nvSpPr>
        <p:spPr>
          <a:xfrm>
            <a:off x="899592" y="1916832"/>
            <a:ext cx="7416824" cy="3600400"/>
          </a:xfrm>
        </p:spPr>
        <p:txBody>
          <a:bodyPr>
            <a:normAutofit lnSpcReduction="10000"/>
          </a:bodyPr>
          <a:lstStyle/>
          <a:p>
            <a:pPr marL="0" indent="0" fontAlgn="base">
              <a:spcAft>
                <a:spcPct val="0"/>
              </a:spcAft>
              <a:buNone/>
            </a:pPr>
            <a:r>
              <a:rPr lang="en-US" dirty="0">
                <a:latin typeface="Calibri" panose="020F0502020204030204" pitchFamily="34" charset="0"/>
                <a:cs typeface="Calibri" panose="020F0502020204030204" pitchFamily="34" charset="0"/>
              </a:rPr>
              <a:t>There are three types of barriers to families making use of services: </a:t>
            </a:r>
          </a:p>
          <a:p>
            <a:pPr fontAlgn="base">
              <a:spcAft>
                <a:spcPct val="0"/>
              </a:spcAft>
              <a:buFont typeface="Wingdings" pitchFamily="2" charset="2"/>
              <a:buChar char="§"/>
            </a:pPr>
            <a:r>
              <a:rPr lang="en-US" dirty="0">
                <a:solidFill>
                  <a:schemeClr val="accent6">
                    <a:lumMod val="75000"/>
                  </a:schemeClr>
                </a:solidFill>
                <a:latin typeface="Calibri" panose="020F0502020204030204" pitchFamily="34" charset="0"/>
                <a:cs typeface="Calibri" panose="020F0502020204030204" pitchFamily="34" charset="0"/>
              </a:rPr>
              <a:t>service level barriers</a:t>
            </a:r>
          </a:p>
          <a:p>
            <a:pPr fontAlgn="base">
              <a:spcAft>
                <a:spcPct val="0"/>
              </a:spcAft>
              <a:buFont typeface="Wingdings" pitchFamily="2" charset="2"/>
              <a:buChar char="§"/>
            </a:pPr>
            <a:r>
              <a:rPr lang="en-US" dirty="0">
                <a:solidFill>
                  <a:schemeClr val="accent6">
                    <a:lumMod val="75000"/>
                  </a:schemeClr>
                </a:solidFill>
                <a:latin typeface="Calibri" panose="020F0502020204030204" pitchFamily="34" charset="0"/>
                <a:cs typeface="Calibri" panose="020F0502020204030204" pitchFamily="34" charset="0"/>
              </a:rPr>
              <a:t>family level barriers</a:t>
            </a:r>
          </a:p>
          <a:p>
            <a:pPr fontAlgn="base">
              <a:spcAft>
                <a:spcPct val="0"/>
              </a:spcAft>
              <a:buFont typeface="Wingdings" pitchFamily="2" charset="2"/>
              <a:buChar char="§"/>
            </a:pPr>
            <a:r>
              <a:rPr lang="en-US" dirty="0">
                <a:solidFill>
                  <a:schemeClr val="accent6">
                    <a:lumMod val="75000"/>
                  </a:schemeClr>
                </a:solidFill>
                <a:latin typeface="Calibri" panose="020F0502020204030204" pitchFamily="34" charset="0"/>
                <a:cs typeface="Calibri" panose="020F0502020204030204" pitchFamily="34" charset="0"/>
              </a:rPr>
              <a:t>interpersonal or relational barriers. </a:t>
            </a:r>
            <a:endParaRPr lang="en-US" dirty="0">
              <a:solidFill>
                <a:schemeClr val="accent6">
                  <a:lumMod val="75000"/>
                </a:schemeClr>
              </a:solidFill>
            </a:endParaRPr>
          </a:p>
          <a:p>
            <a:pPr marL="0" indent="0">
              <a:buNone/>
            </a:pPr>
            <a:endParaRPr lang="en-US" sz="1800" dirty="0">
              <a:solidFill>
                <a:schemeClr val="accent6">
                  <a:lumMod val="75000"/>
                </a:schemeClr>
              </a:solidFill>
            </a:endParaRPr>
          </a:p>
          <a:p>
            <a:pPr marL="0" indent="0">
              <a:buNone/>
            </a:pPr>
            <a:endParaRPr lang="en-AU" sz="1800" dirty="0">
              <a:solidFill>
                <a:srgbClr val="FF0000"/>
              </a:solidFill>
            </a:endParaRPr>
          </a:p>
          <a:p>
            <a:pPr>
              <a:buNone/>
            </a:pPr>
            <a:r>
              <a:rPr lang="en-US" sz="1600" dirty="0"/>
              <a:t>CCCH Policy Brief No 18 2010: </a:t>
            </a:r>
            <a:r>
              <a:rPr lang="en-US" sz="1600" i="1" dirty="0"/>
              <a:t>Engaging Marginalised and Vulnerable Families  </a:t>
            </a:r>
          </a:p>
          <a:p>
            <a:pPr>
              <a:buNone/>
            </a:pPr>
            <a:endParaRPr lang="en-AU" dirty="0"/>
          </a:p>
        </p:txBody>
      </p:sp>
    </p:spTree>
    <p:extLst>
      <p:ext uri="{BB962C8B-B14F-4D97-AF65-F5344CB8AC3E}">
        <p14:creationId xmlns:p14="http://schemas.microsoft.com/office/powerpoint/2010/main" val="2537730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980728"/>
          </a:xfrm>
        </p:spPr>
        <p:txBody>
          <a:bodyPr>
            <a:normAutofit fontScale="90000"/>
          </a:bodyPr>
          <a:lstStyle/>
          <a:p>
            <a:r>
              <a:rPr lang="en-US" dirty="0">
                <a:solidFill>
                  <a:schemeClr val="accent5">
                    <a:lumMod val="75000"/>
                  </a:schemeClr>
                </a:solidFill>
                <a:latin typeface="Calibri" panose="020F0502020204030204" pitchFamily="34" charset="0"/>
                <a:cs typeface="Calibri" panose="020F0502020204030204" pitchFamily="34" charset="0"/>
              </a:rPr>
              <a:t>Barriers to engagement</a:t>
            </a:r>
            <a:br>
              <a:rPr lang="en-US" dirty="0">
                <a:solidFill>
                  <a:schemeClr val="accent5">
                    <a:lumMod val="75000"/>
                  </a:schemeClr>
                </a:solidFill>
                <a:latin typeface="Calibri" panose="020F0502020204030204" pitchFamily="34" charset="0"/>
                <a:cs typeface="Calibri" panose="020F0502020204030204" pitchFamily="34" charset="0"/>
              </a:rPr>
            </a:br>
            <a:r>
              <a:rPr lang="en-US" dirty="0">
                <a:solidFill>
                  <a:schemeClr val="accent5">
                    <a:lumMod val="75000"/>
                  </a:schemeClr>
                </a:solidFill>
                <a:latin typeface="Calibri" panose="020F0502020204030204" pitchFamily="34" charset="0"/>
                <a:cs typeface="Calibri" panose="020F0502020204030204" pitchFamily="34" charset="0"/>
              </a:rPr>
              <a:t>(family perspective) </a:t>
            </a:r>
            <a:r>
              <a:rPr lang="en-US" sz="4000" b="1" dirty="0">
                <a:solidFill>
                  <a:srgbClr val="008CCC"/>
                </a:solidFill>
                <a:latin typeface="Calibri Light" panose="020F0302020204030204" pitchFamily="34" charset="0"/>
                <a:cs typeface="Open Sans"/>
              </a:rPr>
              <a:t/>
            </a:r>
            <a:br>
              <a:rPr lang="en-US" sz="4000" b="1" dirty="0">
                <a:solidFill>
                  <a:srgbClr val="008CCC"/>
                </a:solidFill>
                <a:latin typeface="Calibri Light" panose="020F0302020204030204" pitchFamily="34" charset="0"/>
                <a:cs typeface="Open Sans"/>
              </a:rPr>
            </a:br>
            <a:endParaRPr lang="en-US" b="1" dirty="0">
              <a:solidFill>
                <a:schemeClr val="accent5">
                  <a:lumMod val="75000"/>
                </a:schemeClr>
              </a:solidFill>
            </a:endParaRPr>
          </a:p>
        </p:txBody>
      </p:sp>
      <p:sp>
        <p:nvSpPr>
          <p:cNvPr id="3" name="Content Placeholder 2"/>
          <p:cNvSpPr>
            <a:spLocks noGrp="1"/>
          </p:cNvSpPr>
          <p:nvPr>
            <p:ph idx="1"/>
          </p:nvPr>
        </p:nvSpPr>
        <p:spPr>
          <a:xfrm>
            <a:off x="683568" y="1556792"/>
            <a:ext cx="7992888" cy="5544616"/>
          </a:xfrm>
        </p:spPr>
        <p:txBody>
          <a:bodyPr>
            <a:normAutofit/>
          </a:bodyPr>
          <a:lstStyle/>
          <a:p>
            <a:pPr fontAlgn="base">
              <a:spcAft>
                <a:spcPct val="0"/>
              </a:spcAft>
              <a:buAutoNum type="arabicPeriod"/>
            </a:pPr>
            <a:r>
              <a:rPr lang="en-US" sz="2400" b="1" dirty="0">
                <a:solidFill>
                  <a:schemeClr val="accent6">
                    <a:lumMod val="75000"/>
                  </a:schemeClr>
                </a:solidFill>
                <a:latin typeface="Calibri" panose="020F0502020204030204" pitchFamily="34" charset="0"/>
                <a:cs typeface="Calibri" panose="020F0502020204030204" pitchFamily="34" charset="0"/>
              </a:rPr>
              <a:t>Service level (or structural) barriers                                                     </a:t>
            </a:r>
          </a:p>
          <a:p>
            <a:pPr marL="0" indent="0" fontAlgn="base">
              <a:spcAft>
                <a:spcPct val="0"/>
              </a:spcAft>
              <a:buNone/>
            </a:pPr>
            <a:r>
              <a:rPr lang="en-US" sz="2400" dirty="0">
                <a:latin typeface="Calibri" panose="020F0502020204030204" pitchFamily="34" charset="0"/>
                <a:cs typeface="Calibri" panose="020F0502020204030204" pitchFamily="34" charset="0"/>
              </a:rPr>
              <a:t>• lack of publicity about services • cost of services • limited availability • failure to provide services that meet parents’ felt needs • inability of services to respond promptly to requests for help • rigid eligibility criteria • inaccessible locations • lack of public transport • limited hours of operation • inflexible appointment systems • lack of affordable childcare • poor coordination between services • the absence of an outreach capacity. </a:t>
            </a:r>
          </a:p>
          <a:p>
            <a:pPr marL="0" indent="0">
              <a:buNone/>
            </a:pPr>
            <a:endParaRPr lang="en-US" sz="2000" dirty="0"/>
          </a:p>
          <a:p>
            <a:pPr marL="0" indent="0">
              <a:buNone/>
            </a:pPr>
            <a:r>
              <a:rPr lang="en-US" sz="1800" dirty="0"/>
              <a:t>CCCH Policy Brief No 18 2010: </a:t>
            </a:r>
            <a:r>
              <a:rPr lang="en-US" sz="1800" i="1" dirty="0"/>
              <a:t>Engaging Marginalized and Vulnerable Families</a:t>
            </a:r>
          </a:p>
          <a:p>
            <a:pPr marL="0" indent="0">
              <a:buNone/>
            </a:pPr>
            <a:endParaRPr lang="en-US" sz="2000" dirty="0"/>
          </a:p>
          <a:p>
            <a:pPr marL="0" indent="0">
              <a:buNone/>
            </a:pPr>
            <a:endParaRPr lang="en-US" sz="1800" dirty="0"/>
          </a:p>
          <a:p>
            <a:pPr marL="0" indent="0">
              <a:buNone/>
            </a:pPr>
            <a:endParaRPr lang="en-AU" sz="1800" dirty="0"/>
          </a:p>
          <a:p>
            <a:pPr>
              <a:buNone/>
            </a:pPr>
            <a:endParaRPr lang="en-AU" dirty="0"/>
          </a:p>
        </p:txBody>
      </p:sp>
    </p:spTree>
    <p:extLst>
      <p:ext uri="{BB962C8B-B14F-4D97-AF65-F5344CB8AC3E}">
        <p14:creationId xmlns:p14="http://schemas.microsoft.com/office/powerpoint/2010/main" val="3024615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23" y="764704"/>
            <a:ext cx="8229600" cy="980728"/>
          </a:xfrm>
        </p:spPr>
        <p:txBody>
          <a:bodyPr>
            <a:normAutofit fontScale="90000"/>
          </a:bodyPr>
          <a:lstStyle/>
          <a:p>
            <a:r>
              <a:rPr lang="en-US" dirty="0">
                <a:solidFill>
                  <a:schemeClr val="accent5">
                    <a:lumMod val="75000"/>
                  </a:schemeClr>
                </a:solidFill>
                <a:latin typeface="Calibri" panose="020F0502020204030204" pitchFamily="34" charset="0"/>
                <a:cs typeface="Calibri" panose="020F0502020204030204" pitchFamily="34" charset="0"/>
              </a:rPr>
              <a:t>Barriers to engagement</a:t>
            </a:r>
            <a:br>
              <a:rPr lang="en-US" dirty="0">
                <a:solidFill>
                  <a:schemeClr val="accent5">
                    <a:lumMod val="75000"/>
                  </a:schemeClr>
                </a:solidFill>
                <a:latin typeface="Calibri" panose="020F0502020204030204" pitchFamily="34" charset="0"/>
                <a:cs typeface="Calibri" panose="020F0502020204030204" pitchFamily="34" charset="0"/>
              </a:rPr>
            </a:br>
            <a:r>
              <a:rPr lang="en-US" dirty="0">
                <a:solidFill>
                  <a:schemeClr val="accent5">
                    <a:lumMod val="75000"/>
                  </a:schemeClr>
                </a:solidFill>
                <a:latin typeface="Calibri" panose="020F0502020204030204" pitchFamily="34" charset="0"/>
                <a:cs typeface="Calibri" panose="020F0502020204030204" pitchFamily="34" charset="0"/>
              </a:rPr>
              <a:t>(family perspective) </a:t>
            </a:r>
            <a:r>
              <a:rPr lang="en-US" sz="4000" b="1" dirty="0">
                <a:solidFill>
                  <a:srgbClr val="008CCC"/>
                </a:solidFill>
                <a:latin typeface="Calibri Light" panose="020F0302020204030204" pitchFamily="34" charset="0"/>
                <a:cs typeface="Open Sans"/>
              </a:rPr>
              <a:t/>
            </a:r>
            <a:br>
              <a:rPr lang="en-US" sz="4000" b="1" dirty="0">
                <a:solidFill>
                  <a:srgbClr val="008CCC"/>
                </a:solidFill>
                <a:latin typeface="Calibri Light" panose="020F0302020204030204" pitchFamily="34" charset="0"/>
                <a:cs typeface="Open Sans"/>
              </a:rPr>
            </a:br>
            <a:endParaRPr lang="en-US" b="1" dirty="0">
              <a:solidFill>
                <a:schemeClr val="accent5">
                  <a:lumMod val="75000"/>
                </a:schemeClr>
              </a:solidFill>
            </a:endParaRPr>
          </a:p>
        </p:txBody>
      </p:sp>
      <p:sp>
        <p:nvSpPr>
          <p:cNvPr id="3" name="Content Placeholder 2"/>
          <p:cNvSpPr>
            <a:spLocks noGrp="1"/>
          </p:cNvSpPr>
          <p:nvPr>
            <p:ph idx="1"/>
          </p:nvPr>
        </p:nvSpPr>
        <p:spPr>
          <a:xfrm>
            <a:off x="395536" y="1700808"/>
            <a:ext cx="8568952" cy="5544616"/>
          </a:xfrm>
        </p:spPr>
        <p:txBody>
          <a:bodyPr>
            <a:normAutofit/>
          </a:bodyPr>
          <a:lstStyle/>
          <a:p>
            <a:pPr marL="0" indent="0" fontAlgn="base">
              <a:spcAft>
                <a:spcPct val="0"/>
              </a:spcAft>
              <a:buNone/>
            </a:pPr>
            <a:r>
              <a:rPr lang="en-US" sz="2400" dirty="0">
                <a:solidFill>
                  <a:schemeClr val="accent6">
                    <a:lumMod val="75000"/>
                  </a:schemeClr>
                </a:solidFill>
                <a:latin typeface="Calibri" panose="020F0502020204030204" pitchFamily="34" charset="0"/>
                <a:cs typeface="Calibri" panose="020F0502020204030204" pitchFamily="34" charset="0"/>
              </a:rPr>
              <a:t>2. </a:t>
            </a:r>
            <a:r>
              <a:rPr lang="en-US" sz="2400" b="1" dirty="0">
                <a:solidFill>
                  <a:schemeClr val="accent6">
                    <a:lumMod val="75000"/>
                  </a:schemeClr>
                </a:solidFill>
                <a:latin typeface="Calibri" panose="020F0502020204030204" pitchFamily="34" charset="0"/>
                <a:cs typeface="Calibri" panose="020F0502020204030204" pitchFamily="34" charset="0"/>
              </a:rPr>
              <a:t>Family level barriers </a:t>
            </a:r>
          </a:p>
          <a:p>
            <a:pPr marL="0" indent="0" fontAlgn="base">
              <a:spcAft>
                <a:spcPct val="0"/>
              </a:spcAft>
              <a:buNone/>
            </a:pPr>
            <a:r>
              <a:rPr lang="en-US" sz="2400" dirty="0">
                <a:latin typeface="Calibri" panose="020F0502020204030204" pitchFamily="34" charset="0"/>
                <a:cs typeface="Calibri" panose="020F0502020204030204" pitchFamily="34" charset="0"/>
              </a:rPr>
              <a:t>• limited income • lack of social support • lack of private transport • unstable housing or homelessness • low literacy levels • large family size</a:t>
            </a:r>
            <a:r>
              <a:rPr lang="en-US" sz="2400" dirty="0">
                <a:solidFill>
                  <a:prstClr val="black"/>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personal preferences and beliefs about the necessity and value of services • physical or mental health issues or disability • day-to-day stress </a:t>
            </a:r>
          </a:p>
          <a:p>
            <a:pPr marL="0" indent="0" fontAlgn="base">
              <a:spcAft>
                <a:spcPct val="0"/>
              </a:spcAft>
              <a:buNone/>
            </a:pPr>
            <a:endParaRPr lang="en-US" sz="2400" dirty="0">
              <a:latin typeface="Calibri" panose="020F0502020204030204" pitchFamily="34" charset="0"/>
              <a:cs typeface="Calibri" panose="020F0502020204030204" pitchFamily="34" charset="0"/>
            </a:endParaRPr>
          </a:p>
          <a:p>
            <a:pPr marL="0" indent="0" fontAlgn="base">
              <a:spcAft>
                <a:spcPct val="0"/>
              </a:spcAft>
              <a:buNone/>
            </a:pPr>
            <a:r>
              <a:rPr lang="en-US" sz="2400" dirty="0">
                <a:latin typeface="Calibri" panose="020F0502020204030204" pitchFamily="34" charset="0"/>
                <a:cs typeface="Calibri" panose="020F0502020204030204" pitchFamily="34" charset="0"/>
              </a:rPr>
              <a:t>Vulnerable parents have to balance competing needs, and sometimes ‘survival’ needs take priority over attendance at a service. </a:t>
            </a:r>
            <a:endParaRPr lang="en-AU" sz="2400" dirty="0">
              <a:latin typeface="Calibri" panose="020F0502020204030204" pitchFamily="34" charset="0"/>
              <a:cs typeface="Calibri" panose="020F0502020204030204" pitchFamily="34" charset="0"/>
            </a:endParaRPr>
          </a:p>
          <a:p>
            <a:pPr marL="0" indent="0">
              <a:buNone/>
            </a:pPr>
            <a:endParaRPr lang="en-US" sz="1800" dirty="0"/>
          </a:p>
          <a:p>
            <a:pPr marL="0" indent="0">
              <a:buNone/>
            </a:pPr>
            <a:r>
              <a:rPr lang="en-US" sz="1800" dirty="0"/>
              <a:t>CCCH Policy Brief No 18 2010: </a:t>
            </a:r>
            <a:r>
              <a:rPr lang="en-US" sz="1800" i="1" dirty="0"/>
              <a:t>Engaging Marginalized and Vulnerable Families</a:t>
            </a:r>
          </a:p>
          <a:p>
            <a:pPr marL="0" indent="0">
              <a:buNone/>
            </a:pPr>
            <a:endParaRPr lang="en-US" sz="1800" dirty="0"/>
          </a:p>
          <a:p>
            <a:pPr marL="0" indent="0">
              <a:buNone/>
            </a:pPr>
            <a:endParaRPr lang="en-US" sz="1800" dirty="0"/>
          </a:p>
          <a:p>
            <a:pPr marL="0" indent="0">
              <a:buNone/>
            </a:pPr>
            <a:endParaRPr lang="en-AU" sz="1800" dirty="0"/>
          </a:p>
          <a:p>
            <a:pPr>
              <a:buNone/>
            </a:pPr>
            <a:endParaRPr lang="en-AU" dirty="0"/>
          </a:p>
        </p:txBody>
      </p:sp>
    </p:spTree>
    <p:extLst>
      <p:ext uri="{BB962C8B-B14F-4D97-AF65-F5344CB8AC3E}">
        <p14:creationId xmlns:p14="http://schemas.microsoft.com/office/powerpoint/2010/main" val="3292480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980728"/>
          </a:xfrm>
        </p:spPr>
        <p:txBody>
          <a:bodyPr>
            <a:normAutofit fontScale="90000"/>
          </a:bodyPr>
          <a:lstStyle/>
          <a:p>
            <a:r>
              <a:rPr lang="en-US" dirty="0">
                <a:solidFill>
                  <a:schemeClr val="accent5">
                    <a:lumMod val="75000"/>
                  </a:schemeClr>
                </a:solidFill>
                <a:latin typeface="Calibri" panose="020F0502020204030204" pitchFamily="34" charset="0"/>
                <a:cs typeface="Calibri" panose="020F0502020204030204" pitchFamily="34" charset="0"/>
              </a:rPr>
              <a:t>Barriers to engagement</a:t>
            </a:r>
            <a:br>
              <a:rPr lang="en-US" dirty="0">
                <a:solidFill>
                  <a:schemeClr val="accent5">
                    <a:lumMod val="75000"/>
                  </a:schemeClr>
                </a:solidFill>
                <a:latin typeface="Calibri" panose="020F0502020204030204" pitchFamily="34" charset="0"/>
                <a:cs typeface="Calibri" panose="020F0502020204030204" pitchFamily="34" charset="0"/>
              </a:rPr>
            </a:br>
            <a:r>
              <a:rPr lang="en-US" dirty="0">
                <a:solidFill>
                  <a:schemeClr val="accent5">
                    <a:lumMod val="75000"/>
                  </a:schemeClr>
                </a:solidFill>
                <a:latin typeface="Calibri" panose="020F0502020204030204" pitchFamily="34" charset="0"/>
                <a:cs typeface="Calibri" panose="020F0502020204030204" pitchFamily="34" charset="0"/>
              </a:rPr>
              <a:t>(family perspective) </a:t>
            </a:r>
            <a:r>
              <a:rPr lang="en-US" sz="4000" b="1" dirty="0">
                <a:solidFill>
                  <a:srgbClr val="008CCC"/>
                </a:solidFill>
                <a:latin typeface="Calibri Light" panose="020F0302020204030204" pitchFamily="34" charset="0"/>
                <a:cs typeface="Open Sans"/>
              </a:rPr>
              <a:t/>
            </a:r>
            <a:br>
              <a:rPr lang="en-US" sz="4000" b="1" dirty="0">
                <a:solidFill>
                  <a:srgbClr val="008CCC"/>
                </a:solidFill>
                <a:latin typeface="Calibri Light" panose="020F0302020204030204" pitchFamily="34" charset="0"/>
                <a:cs typeface="Open Sans"/>
              </a:rPr>
            </a:br>
            <a:endParaRPr lang="en-US" b="1" dirty="0">
              <a:solidFill>
                <a:schemeClr val="accent5">
                  <a:lumMod val="75000"/>
                </a:schemeClr>
              </a:solidFill>
            </a:endParaRPr>
          </a:p>
        </p:txBody>
      </p:sp>
      <p:sp>
        <p:nvSpPr>
          <p:cNvPr id="3" name="Content Placeholder 2"/>
          <p:cNvSpPr>
            <a:spLocks noGrp="1"/>
          </p:cNvSpPr>
          <p:nvPr>
            <p:ph idx="1"/>
          </p:nvPr>
        </p:nvSpPr>
        <p:spPr>
          <a:xfrm>
            <a:off x="467544" y="1412776"/>
            <a:ext cx="8568952" cy="5445224"/>
          </a:xfrm>
        </p:spPr>
        <p:txBody>
          <a:bodyPr>
            <a:normAutofit/>
          </a:bodyPr>
          <a:lstStyle/>
          <a:p>
            <a:pPr fontAlgn="base">
              <a:spcAft>
                <a:spcPct val="0"/>
              </a:spcAft>
              <a:buAutoNum type="arabicPeriod" startAt="3"/>
            </a:pPr>
            <a:r>
              <a:rPr lang="en-US" sz="2400" b="1" dirty="0">
                <a:solidFill>
                  <a:schemeClr val="accent6">
                    <a:lumMod val="75000"/>
                  </a:schemeClr>
                </a:solidFill>
                <a:latin typeface="Calibri" panose="020F0502020204030204" pitchFamily="34" charset="0"/>
                <a:cs typeface="Calibri" panose="020F0502020204030204" pitchFamily="34" charset="0"/>
              </a:rPr>
              <a:t>Interpersonal or relational barriers</a:t>
            </a:r>
          </a:p>
          <a:p>
            <a:pPr marL="0" indent="0" fontAlgn="base">
              <a:spcAft>
                <a:spcPct val="0"/>
              </a:spcAft>
              <a:buNone/>
            </a:pPr>
            <a:r>
              <a:rPr lang="en-US" sz="2400" dirty="0">
                <a:solidFill>
                  <a:srgbClr val="7030A0"/>
                </a:solidFill>
              </a:rPr>
              <a:t>In the case of </a:t>
            </a:r>
            <a:r>
              <a:rPr lang="en-US" sz="2400" b="1" dirty="0">
                <a:solidFill>
                  <a:srgbClr val="7030A0"/>
                </a:solidFill>
              </a:rPr>
              <a:t>service providers</a:t>
            </a:r>
            <a:r>
              <a:rPr lang="en-US" sz="2400" dirty="0">
                <a:solidFill>
                  <a:srgbClr val="7030A0"/>
                </a:solidFill>
              </a:rPr>
              <a:t>, </a:t>
            </a:r>
            <a:r>
              <a:rPr lang="en-US" sz="2400" dirty="0"/>
              <a:t>relational barriers include: • insensitive or judgmental attitudes and behavior • lack of awareness of cultural sensitivities, poor listening and helping skills</a:t>
            </a:r>
          </a:p>
          <a:p>
            <a:pPr marL="0" indent="0" fontAlgn="base">
              <a:spcAft>
                <a:spcPct val="0"/>
              </a:spcAft>
              <a:buNone/>
            </a:pPr>
            <a:r>
              <a:rPr lang="en-US" sz="2400" dirty="0"/>
              <a:t>• inability to put parents at ease • failure to acknowledge and build on family strengths and to engage families as partners.</a:t>
            </a:r>
          </a:p>
          <a:p>
            <a:pPr marL="0" indent="0" fontAlgn="base">
              <a:spcAft>
                <a:spcPct val="0"/>
              </a:spcAft>
              <a:buNone/>
            </a:pPr>
            <a:endParaRPr lang="en-US" sz="2400" dirty="0"/>
          </a:p>
          <a:p>
            <a:pPr marL="0" indent="0" fontAlgn="base">
              <a:spcAft>
                <a:spcPct val="0"/>
              </a:spcAft>
              <a:buNone/>
            </a:pPr>
            <a:r>
              <a:rPr lang="en-US" sz="2400" dirty="0"/>
              <a:t> </a:t>
            </a:r>
            <a:r>
              <a:rPr lang="en-US" sz="2400" dirty="0">
                <a:solidFill>
                  <a:srgbClr val="7030A0"/>
                </a:solidFill>
              </a:rPr>
              <a:t>In the case of </a:t>
            </a:r>
            <a:r>
              <a:rPr lang="en-US" sz="2400" b="1" dirty="0">
                <a:solidFill>
                  <a:srgbClr val="7030A0"/>
                </a:solidFill>
              </a:rPr>
              <a:t>parents</a:t>
            </a:r>
            <a:r>
              <a:rPr lang="en-US" sz="2400" dirty="0">
                <a:solidFill>
                  <a:srgbClr val="7030A0"/>
                </a:solidFill>
              </a:rPr>
              <a:t>, </a:t>
            </a:r>
            <a:r>
              <a:rPr lang="en-US" sz="2400" dirty="0"/>
              <a:t>relational barriers include: • lack of trust in services • fear of child protection services • misperceptions of what services offer • lack of the social skills and confidence to negotiate with professionals • being easily intimidated or put off by perceived attitudes of staff or other parents.</a:t>
            </a:r>
          </a:p>
          <a:p>
            <a:pPr marL="0" indent="0">
              <a:buNone/>
            </a:pPr>
            <a:endParaRPr lang="en-US" sz="1400" dirty="0"/>
          </a:p>
          <a:p>
            <a:pPr marL="0" indent="0">
              <a:buNone/>
            </a:pPr>
            <a:r>
              <a:rPr lang="en-US" sz="1400" dirty="0"/>
              <a:t>CCCH Policy Brief No 18 2010: </a:t>
            </a:r>
            <a:r>
              <a:rPr lang="en-US" sz="1400" i="1" dirty="0"/>
              <a:t>Engaging Marginalized and Vulnerable Families.</a:t>
            </a:r>
            <a:endParaRPr lang="en-AU" sz="1800" dirty="0"/>
          </a:p>
          <a:p>
            <a:pPr>
              <a:buNone/>
            </a:pPr>
            <a:endParaRPr lang="en-AU" dirty="0"/>
          </a:p>
        </p:txBody>
      </p:sp>
    </p:spTree>
    <p:extLst>
      <p:ext uri="{BB962C8B-B14F-4D97-AF65-F5344CB8AC3E}">
        <p14:creationId xmlns:p14="http://schemas.microsoft.com/office/powerpoint/2010/main" val="206019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6249888" cy="1066800"/>
          </a:xfrm>
        </p:spPr>
        <p:txBody>
          <a:bodyPr>
            <a:normAutofit/>
          </a:bodyPr>
          <a:lstStyle/>
          <a:p>
            <a:r>
              <a:rPr lang="en-AU" sz="4000" dirty="0">
                <a:solidFill>
                  <a:srgbClr val="008080"/>
                </a:solidFill>
              </a:rPr>
              <a:t>Content</a:t>
            </a:r>
            <a:endParaRPr lang="en-US" sz="4000" dirty="0">
              <a:solidFill>
                <a:srgbClr val="008080"/>
              </a:solidFill>
            </a:endParaRPr>
          </a:p>
        </p:txBody>
      </p:sp>
      <p:sp>
        <p:nvSpPr>
          <p:cNvPr id="3" name="Subtitle 2"/>
          <p:cNvSpPr>
            <a:spLocks noGrp="1"/>
          </p:cNvSpPr>
          <p:nvPr>
            <p:ph type="subTitle" idx="1"/>
          </p:nvPr>
        </p:nvSpPr>
        <p:spPr>
          <a:xfrm>
            <a:off x="971600" y="1239780"/>
            <a:ext cx="7704856" cy="5256584"/>
          </a:xfrm>
        </p:spPr>
        <p:txBody>
          <a:bodyPr>
            <a:noAutofit/>
          </a:bodyPr>
          <a:lstStyle/>
          <a:p>
            <a:pPr algn="l"/>
            <a:endParaRPr lang="en-AU" b="1" dirty="0">
              <a:solidFill>
                <a:srgbClr val="7030A0"/>
              </a:solidFill>
            </a:endParaRPr>
          </a:p>
          <a:p>
            <a:pPr algn="l"/>
            <a:r>
              <a:rPr lang="en-AU" dirty="0">
                <a:solidFill>
                  <a:srgbClr val="7030A0"/>
                </a:solidFill>
              </a:rPr>
              <a:t>Section 1: </a:t>
            </a:r>
            <a:r>
              <a:rPr lang="en-AU" dirty="0">
                <a:solidFill>
                  <a:schemeClr val="tx1"/>
                </a:solidFill>
              </a:rPr>
              <a:t>Introducing the Guide   </a:t>
            </a:r>
            <a:endParaRPr lang="en-US" dirty="0">
              <a:solidFill>
                <a:schemeClr val="tx1"/>
              </a:solidFill>
            </a:endParaRPr>
          </a:p>
          <a:p>
            <a:pPr algn="l"/>
            <a:endParaRPr lang="en-AU" b="1" dirty="0">
              <a:solidFill>
                <a:srgbClr val="008080"/>
              </a:solidFill>
            </a:endParaRPr>
          </a:p>
          <a:p>
            <a:pPr algn="l"/>
            <a:r>
              <a:rPr lang="en-AU" dirty="0">
                <a:solidFill>
                  <a:srgbClr val="008080"/>
                </a:solidFill>
              </a:rPr>
              <a:t>Section 2: </a:t>
            </a:r>
            <a:r>
              <a:rPr lang="en-US" dirty="0">
                <a:solidFill>
                  <a:srgbClr val="008080"/>
                </a:solidFill>
              </a:rPr>
              <a:t>Understanding Vulnerability and </a:t>
            </a:r>
          </a:p>
          <a:p>
            <a:pPr algn="l"/>
            <a:r>
              <a:rPr lang="en-US" dirty="0">
                <a:solidFill>
                  <a:srgbClr val="008080"/>
                </a:solidFill>
              </a:rPr>
              <a:t>                   Protective Factors</a:t>
            </a:r>
            <a:endParaRPr lang="en-US" dirty="0">
              <a:solidFill>
                <a:srgbClr val="FF0000"/>
              </a:solidFill>
            </a:endParaRPr>
          </a:p>
          <a:p>
            <a:pPr algn="l"/>
            <a:endParaRPr lang="en-AU" b="1" dirty="0">
              <a:solidFill>
                <a:srgbClr val="7030A0"/>
              </a:solidFill>
            </a:endParaRPr>
          </a:p>
          <a:p>
            <a:pPr algn="l"/>
            <a:r>
              <a:rPr lang="en-AU" dirty="0">
                <a:solidFill>
                  <a:srgbClr val="7030A0"/>
                </a:solidFill>
              </a:rPr>
              <a:t>Section 3: Using the Vulnerability Guide and</a:t>
            </a:r>
          </a:p>
          <a:p>
            <a:pPr algn="l"/>
            <a:r>
              <a:rPr lang="en-AU" dirty="0">
                <a:solidFill>
                  <a:srgbClr val="7030A0"/>
                </a:solidFill>
              </a:rPr>
              <a:t>                   Tool Kit resources</a:t>
            </a:r>
          </a:p>
          <a:p>
            <a:pPr algn="l"/>
            <a:endParaRPr lang="en-US" dirty="0">
              <a:solidFill>
                <a:schemeClr val="tx1"/>
              </a:solidFill>
            </a:endParaRPr>
          </a:p>
          <a:p>
            <a:pPr algn="l"/>
            <a:endParaRPr lang="en-US" b="1"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6</a:t>
            </a:fld>
            <a:endParaRPr lang="en-AU" dirty="0"/>
          </a:p>
        </p:txBody>
      </p:sp>
    </p:spTree>
    <p:extLst>
      <p:ext uri="{BB962C8B-B14F-4D97-AF65-F5344CB8AC3E}">
        <p14:creationId xmlns:p14="http://schemas.microsoft.com/office/powerpoint/2010/main" val="976992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980728"/>
          </a:xfrm>
        </p:spPr>
        <p:txBody>
          <a:bodyPr>
            <a:normAutofit fontScale="90000"/>
          </a:bodyPr>
          <a:lstStyle/>
          <a:p>
            <a:r>
              <a:rPr lang="en-US" sz="4000" dirty="0">
                <a:solidFill>
                  <a:schemeClr val="accent5">
                    <a:lumMod val="75000"/>
                  </a:schemeClr>
                </a:solidFill>
                <a:cs typeface="Open Sans"/>
              </a:rPr>
              <a:t/>
            </a:r>
            <a:br>
              <a:rPr lang="en-US" sz="4000" dirty="0">
                <a:solidFill>
                  <a:schemeClr val="accent5">
                    <a:lumMod val="75000"/>
                  </a:schemeClr>
                </a:solidFill>
                <a:cs typeface="Open Sans"/>
              </a:rPr>
            </a:br>
            <a:r>
              <a:rPr lang="en-US" sz="4000" dirty="0">
                <a:solidFill>
                  <a:schemeClr val="accent5">
                    <a:lumMod val="75000"/>
                  </a:schemeClr>
                </a:solidFill>
                <a:cs typeface="Open Sans"/>
              </a:rPr>
              <a:t/>
            </a:r>
            <a:br>
              <a:rPr lang="en-US" sz="4000" dirty="0">
                <a:solidFill>
                  <a:schemeClr val="accent5">
                    <a:lumMod val="75000"/>
                  </a:schemeClr>
                </a:solidFill>
                <a:cs typeface="Open Sans"/>
              </a:rPr>
            </a:br>
            <a:r>
              <a:rPr lang="en-US" sz="4000" dirty="0">
                <a:solidFill>
                  <a:schemeClr val="accent5">
                    <a:lumMod val="75000"/>
                  </a:schemeClr>
                </a:solidFill>
                <a:cs typeface="Open Sans"/>
              </a:rPr>
              <a:t>Enabling engagement </a:t>
            </a:r>
            <a:r>
              <a:rPr lang="en-US" sz="4000" b="1" dirty="0">
                <a:solidFill>
                  <a:schemeClr val="accent5">
                    <a:lumMod val="75000"/>
                  </a:schemeClr>
                </a:solidFill>
                <a:cs typeface="Open Sans"/>
              </a:rPr>
              <a:t/>
            </a:r>
            <a:br>
              <a:rPr lang="en-US" sz="4000" b="1" dirty="0">
                <a:solidFill>
                  <a:schemeClr val="accent5">
                    <a:lumMod val="75000"/>
                  </a:schemeClr>
                </a:solidFill>
                <a:cs typeface="Open Sans"/>
              </a:rPr>
            </a:br>
            <a:r>
              <a:rPr lang="en-US" sz="3600" dirty="0">
                <a:solidFill>
                  <a:schemeClr val="accent5">
                    <a:lumMod val="75000"/>
                  </a:schemeClr>
                </a:solidFill>
                <a:cs typeface="Open Sans"/>
              </a:rPr>
              <a:t>(family perspective)</a:t>
            </a:r>
            <a:r>
              <a:rPr lang="en-US" sz="4000" dirty="0">
                <a:solidFill>
                  <a:srgbClr val="008CCC"/>
                </a:solidFill>
                <a:cs typeface="Open Sans"/>
              </a:rPr>
              <a:t/>
            </a:r>
            <a:br>
              <a:rPr lang="en-US" sz="4000" dirty="0">
                <a:solidFill>
                  <a:srgbClr val="008CCC"/>
                </a:solidFill>
                <a:cs typeface="Open Sans"/>
              </a:rPr>
            </a:br>
            <a:r>
              <a:rPr lang="en-US" sz="4000" dirty="0">
                <a:solidFill>
                  <a:srgbClr val="008CCC"/>
                </a:solidFill>
                <a:latin typeface="Calibri Light" panose="020F0302020204030204" pitchFamily="34" charset="0"/>
                <a:cs typeface="Open Sans"/>
              </a:rPr>
              <a:t/>
            </a:r>
            <a:br>
              <a:rPr lang="en-US" sz="4000" dirty="0">
                <a:solidFill>
                  <a:srgbClr val="008CCC"/>
                </a:solidFill>
                <a:latin typeface="Calibri Light" panose="020F0302020204030204" pitchFamily="34" charset="0"/>
                <a:cs typeface="Open Sans"/>
              </a:rPr>
            </a:br>
            <a:endParaRPr lang="en-US" dirty="0">
              <a:solidFill>
                <a:schemeClr val="accent5">
                  <a:lumMod val="75000"/>
                </a:schemeClr>
              </a:solidFill>
            </a:endParaRPr>
          </a:p>
        </p:txBody>
      </p:sp>
      <p:sp>
        <p:nvSpPr>
          <p:cNvPr id="3" name="Content Placeholder 2"/>
          <p:cNvSpPr>
            <a:spLocks noGrp="1"/>
          </p:cNvSpPr>
          <p:nvPr>
            <p:ph idx="1"/>
          </p:nvPr>
        </p:nvSpPr>
        <p:spPr>
          <a:xfrm>
            <a:off x="575048" y="1628800"/>
            <a:ext cx="8245424" cy="5544616"/>
          </a:xfrm>
        </p:spPr>
        <p:txBody>
          <a:bodyPr>
            <a:normAutofit fontScale="40000" lnSpcReduction="20000"/>
          </a:bodyPr>
          <a:lstStyle/>
          <a:p>
            <a:pPr marL="0" indent="0">
              <a:buNone/>
            </a:pPr>
            <a:r>
              <a:rPr lang="en-AU" sz="5000" dirty="0">
                <a:solidFill>
                  <a:srgbClr val="7030A0"/>
                </a:solidFill>
              </a:rPr>
              <a:t>Research evidence shows that what vulnerable and marginalised families need are services that:</a:t>
            </a:r>
          </a:p>
          <a:p>
            <a:r>
              <a:rPr lang="en-US" sz="5000" dirty="0"/>
              <a:t>help them feel valued and understood.</a:t>
            </a:r>
          </a:p>
          <a:p>
            <a:r>
              <a:rPr lang="en-US" sz="5000" dirty="0"/>
              <a:t>are non-judgmental and honest. </a:t>
            </a:r>
          </a:p>
          <a:p>
            <a:r>
              <a:rPr lang="en-US" sz="5000" dirty="0"/>
              <a:t>have respect for their inherent human dignity and are responsive to their needs, rather than prescriptive. </a:t>
            </a:r>
          </a:p>
          <a:p>
            <a:r>
              <a:rPr lang="en-US" sz="5000" dirty="0"/>
              <a:t>allow them to feel in control and help them feel capable, competent and empowered. </a:t>
            </a:r>
          </a:p>
          <a:p>
            <a:r>
              <a:rPr lang="en-US" sz="5000" dirty="0"/>
              <a:t>are practical and help them meet their self-defined needs. </a:t>
            </a:r>
          </a:p>
          <a:p>
            <a:r>
              <a:rPr lang="en-US" sz="5000" dirty="0"/>
              <a:t>are timely, providing help when they feel they need it, not weeks, months or even years later. </a:t>
            </a:r>
          </a:p>
          <a:p>
            <a:r>
              <a:rPr lang="en-US" sz="5000" dirty="0"/>
              <a:t>provide continuity of care – parents value the sense of security that comes from having a long-term relationship with the same service provider. </a:t>
            </a:r>
          </a:p>
          <a:p>
            <a:pPr marL="0" indent="0">
              <a:buNone/>
            </a:pPr>
            <a:endParaRPr lang="en-AU" sz="3000" dirty="0"/>
          </a:p>
          <a:p>
            <a:pPr marL="0" indent="0">
              <a:buNone/>
            </a:pPr>
            <a:endParaRPr lang="en-AU" sz="1800" dirty="0"/>
          </a:p>
          <a:p>
            <a:pPr marL="0" indent="0">
              <a:buNone/>
            </a:pPr>
            <a:endParaRPr lang="en-AU" sz="1800" dirty="0"/>
          </a:p>
          <a:p>
            <a:pPr marL="0" indent="0">
              <a:buNone/>
            </a:pPr>
            <a:endParaRPr lang="en-AU" sz="1800" dirty="0"/>
          </a:p>
          <a:p>
            <a:pPr marL="0" indent="0">
              <a:buNone/>
            </a:pPr>
            <a:r>
              <a:rPr lang="en-AU" sz="2900" i="1" dirty="0"/>
              <a:t>Engaging and partnering with vulnerable families and communities: the keys to effective place-based approaches</a:t>
            </a:r>
          </a:p>
          <a:p>
            <a:pPr marL="0" indent="0">
              <a:buNone/>
            </a:pPr>
            <a:r>
              <a:rPr lang="en-AU" sz="2900" dirty="0"/>
              <a:t>Tim Moore Invited presentation at the Goulburn ChildFIRST alliance Conference 2015 </a:t>
            </a:r>
            <a:r>
              <a:rPr lang="en-AU" sz="2900" i="1" dirty="0"/>
              <a:t> </a:t>
            </a: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r>
              <a:rPr lang="en-AU" sz="1800" dirty="0"/>
              <a:t> </a:t>
            </a:r>
          </a:p>
          <a:p>
            <a:pPr marL="0" indent="0">
              <a:buNone/>
            </a:pPr>
            <a:endParaRPr lang="en-AU" sz="1800" i="1" dirty="0">
              <a:solidFill>
                <a:schemeClr val="bg1"/>
              </a:solidFill>
              <a:latin typeface="Calibri Light" panose="020F0302020204030204" pitchFamily="34" charset="0"/>
            </a:endParaRPr>
          </a:p>
          <a:p>
            <a:pPr marL="0" indent="0">
              <a:buNone/>
            </a:pPr>
            <a:endParaRPr lang="en-AU" sz="1800" dirty="0"/>
          </a:p>
          <a:p>
            <a:pPr>
              <a:buNone/>
            </a:pPr>
            <a:endParaRPr lang="en-AU" dirty="0"/>
          </a:p>
        </p:txBody>
      </p:sp>
    </p:spTree>
    <p:extLst>
      <p:ext uri="{BB962C8B-B14F-4D97-AF65-F5344CB8AC3E}">
        <p14:creationId xmlns:p14="http://schemas.microsoft.com/office/powerpoint/2010/main" val="2969976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48072"/>
            <a:ext cx="8229600" cy="980728"/>
          </a:xfrm>
        </p:spPr>
        <p:txBody>
          <a:bodyPr>
            <a:noAutofit/>
          </a:bodyPr>
          <a:lstStyle/>
          <a:p>
            <a:r>
              <a:rPr lang="en-US" sz="4000" dirty="0">
                <a:solidFill>
                  <a:schemeClr val="accent5">
                    <a:lumMod val="75000"/>
                  </a:schemeClr>
                </a:solidFill>
                <a:latin typeface="+mn-lt"/>
                <a:cs typeface="Open Sans"/>
              </a:rPr>
              <a:t>Enabling engagement </a:t>
            </a:r>
            <a:r>
              <a:rPr lang="en-US" sz="4000" b="1" dirty="0">
                <a:solidFill>
                  <a:schemeClr val="accent5">
                    <a:lumMod val="75000"/>
                  </a:schemeClr>
                </a:solidFill>
                <a:latin typeface="+mn-lt"/>
                <a:cs typeface="Open Sans"/>
              </a:rPr>
              <a:t/>
            </a:r>
            <a:br>
              <a:rPr lang="en-US" sz="4000" b="1" dirty="0">
                <a:solidFill>
                  <a:schemeClr val="accent5">
                    <a:lumMod val="75000"/>
                  </a:schemeClr>
                </a:solidFill>
                <a:latin typeface="+mn-lt"/>
                <a:cs typeface="Open Sans"/>
              </a:rPr>
            </a:br>
            <a:r>
              <a:rPr lang="en-US" sz="3600" dirty="0">
                <a:solidFill>
                  <a:schemeClr val="accent5">
                    <a:lumMod val="75000"/>
                  </a:schemeClr>
                </a:solidFill>
                <a:latin typeface="+mn-lt"/>
                <a:cs typeface="Open Sans"/>
              </a:rPr>
              <a:t>(family perspective)</a:t>
            </a:r>
            <a:r>
              <a:rPr lang="en-US" sz="4000" dirty="0">
                <a:solidFill>
                  <a:srgbClr val="008CCC"/>
                </a:solidFill>
                <a:latin typeface="+mn-lt"/>
                <a:cs typeface="Open Sans"/>
              </a:rPr>
              <a:t/>
            </a:r>
            <a:br>
              <a:rPr lang="en-US" sz="4000" dirty="0">
                <a:solidFill>
                  <a:srgbClr val="008CCC"/>
                </a:solidFill>
                <a:latin typeface="+mn-lt"/>
                <a:cs typeface="Open Sans"/>
              </a:rPr>
            </a:br>
            <a:endParaRPr lang="en-US" dirty="0">
              <a:solidFill>
                <a:schemeClr val="accent5">
                  <a:lumMod val="75000"/>
                </a:schemeClr>
              </a:solidFill>
              <a:latin typeface="+mn-lt"/>
            </a:endParaRPr>
          </a:p>
        </p:txBody>
      </p:sp>
      <p:sp>
        <p:nvSpPr>
          <p:cNvPr id="3" name="Content Placeholder 2"/>
          <p:cNvSpPr>
            <a:spLocks noGrp="1"/>
          </p:cNvSpPr>
          <p:nvPr>
            <p:ph idx="1"/>
          </p:nvPr>
        </p:nvSpPr>
        <p:spPr>
          <a:xfrm>
            <a:off x="575048" y="1628800"/>
            <a:ext cx="8568952" cy="5544616"/>
          </a:xfrm>
        </p:spPr>
        <p:txBody>
          <a:bodyPr>
            <a:normAutofit fontScale="47500" lnSpcReduction="20000"/>
          </a:bodyPr>
          <a:lstStyle/>
          <a:p>
            <a:pPr marL="0" indent="0">
              <a:buNone/>
            </a:pPr>
            <a:r>
              <a:rPr lang="en-AU" sz="5100" dirty="0">
                <a:solidFill>
                  <a:srgbClr val="7030A0"/>
                </a:solidFill>
              </a:rPr>
              <a:t>Therefore </a:t>
            </a:r>
            <a:r>
              <a:rPr lang="en-AU" sz="5100" b="1" dirty="0">
                <a:solidFill>
                  <a:srgbClr val="7030A0"/>
                </a:solidFill>
              </a:rPr>
              <a:t>effective programs </a:t>
            </a:r>
            <a:r>
              <a:rPr lang="en-AU" sz="5100" dirty="0">
                <a:solidFill>
                  <a:srgbClr val="7030A0"/>
                </a:solidFill>
              </a:rPr>
              <a:t>which are more successful in engaging with families and result in ‘take up’ of services: </a:t>
            </a:r>
          </a:p>
          <a:p>
            <a:pPr marL="0" indent="0">
              <a:buNone/>
            </a:pPr>
            <a:endParaRPr lang="en-US" sz="7600" dirty="0"/>
          </a:p>
          <a:p>
            <a:r>
              <a:rPr lang="en-US" sz="4200" dirty="0"/>
              <a:t>are relationship-based.</a:t>
            </a:r>
          </a:p>
          <a:p>
            <a:r>
              <a:rPr lang="en-US" sz="4200" dirty="0"/>
              <a:t>involve partnerships between professionals and parents.</a:t>
            </a:r>
          </a:p>
          <a:p>
            <a:r>
              <a:rPr lang="en-US" sz="4200" dirty="0"/>
              <a:t>target goals that parents see as important.</a:t>
            </a:r>
          </a:p>
          <a:p>
            <a:r>
              <a:rPr lang="en-US" sz="4200" dirty="0"/>
              <a:t>provide parents with choices regarding strategies.</a:t>
            </a:r>
          </a:p>
          <a:p>
            <a:r>
              <a:rPr lang="en-US" sz="4200" dirty="0"/>
              <a:t>build parental competencies. </a:t>
            </a:r>
          </a:p>
          <a:p>
            <a:r>
              <a:rPr lang="en-US" sz="4200" dirty="0"/>
              <a:t>are non-stigmatizing.</a:t>
            </a:r>
          </a:p>
          <a:p>
            <a:r>
              <a:rPr lang="en-US" sz="4200" dirty="0"/>
              <a:t>demonstrate cultural awareness and sensitivity. </a:t>
            </a:r>
          </a:p>
          <a:p>
            <a:r>
              <a:rPr lang="en-US" sz="4200" dirty="0"/>
              <a:t>maintain continuity of care. </a:t>
            </a: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r>
              <a:rPr lang="en-AU" sz="2900" i="1" dirty="0"/>
              <a:t>Engaging and partnering with vulnerable families and communities: the keys to effective place-based approaches</a:t>
            </a:r>
          </a:p>
          <a:p>
            <a:pPr marL="0" indent="0">
              <a:buNone/>
            </a:pPr>
            <a:r>
              <a:rPr lang="en-AU" sz="2900" dirty="0"/>
              <a:t>Tim Moore Invited presentation at the Goulburn ChildFIRST alliance Conference 2015 </a:t>
            </a:r>
            <a:r>
              <a:rPr lang="en-AU" sz="2900" i="1" dirty="0"/>
              <a:t> </a:t>
            </a: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r>
              <a:rPr lang="en-AU" sz="1800" dirty="0"/>
              <a:t> </a:t>
            </a:r>
          </a:p>
          <a:p>
            <a:pPr marL="0" indent="0">
              <a:buNone/>
            </a:pPr>
            <a:endParaRPr lang="en-AU" sz="1800" i="1" dirty="0">
              <a:solidFill>
                <a:schemeClr val="bg1"/>
              </a:solidFill>
              <a:latin typeface="Calibri Light" panose="020F0302020204030204" pitchFamily="34" charset="0"/>
            </a:endParaRPr>
          </a:p>
          <a:p>
            <a:pPr marL="0" indent="0">
              <a:buNone/>
            </a:pPr>
            <a:endParaRPr lang="en-AU" sz="1800" dirty="0"/>
          </a:p>
          <a:p>
            <a:pPr>
              <a:buNone/>
            </a:pPr>
            <a:endParaRPr lang="en-AU" dirty="0"/>
          </a:p>
        </p:txBody>
      </p:sp>
    </p:spTree>
    <p:extLst>
      <p:ext uri="{BB962C8B-B14F-4D97-AF65-F5344CB8AC3E}">
        <p14:creationId xmlns:p14="http://schemas.microsoft.com/office/powerpoint/2010/main" val="2112941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48047"/>
            <a:ext cx="8229600" cy="980728"/>
          </a:xfrm>
        </p:spPr>
        <p:txBody>
          <a:bodyPr>
            <a:normAutofit fontScale="90000"/>
          </a:bodyPr>
          <a:lstStyle/>
          <a:p>
            <a:r>
              <a:rPr lang="en-US" dirty="0">
                <a:solidFill>
                  <a:schemeClr val="accent5">
                    <a:lumMod val="75000"/>
                  </a:schemeClr>
                </a:solidFill>
                <a:latin typeface="Calibri" panose="020F0502020204030204" pitchFamily="34" charset="0"/>
                <a:cs typeface="Calibri" panose="020F0502020204030204" pitchFamily="34" charset="0"/>
              </a:rPr>
              <a:t>Enabling engagement </a:t>
            </a:r>
            <a:br>
              <a:rPr lang="en-US" dirty="0">
                <a:solidFill>
                  <a:schemeClr val="accent5">
                    <a:lumMod val="75000"/>
                  </a:schemeClr>
                </a:solidFill>
                <a:latin typeface="Calibri" panose="020F0502020204030204" pitchFamily="34" charset="0"/>
                <a:cs typeface="Calibri" panose="020F0502020204030204" pitchFamily="34" charset="0"/>
              </a:rPr>
            </a:br>
            <a:r>
              <a:rPr lang="en-US" dirty="0">
                <a:solidFill>
                  <a:schemeClr val="accent5">
                    <a:lumMod val="75000"/>
                  </a:schemeClr>
                </a:solidFill>
                <a:latin typeface="Calibri" panose="020F0502020204030204" pitchFamily="34" charset="0"/>
                <a:cs typeface="Calibri" panose="020F0502020204030204" pitchFamily="34" charset="0"/>
              </a:rPr>
              <a:t>(family perspective ) </a:t>
            </a:r>
            <a:r>
              <a:rPr lang="en-US" sz="4000" b="1" dirty="0">
                <a:solidFill>
                  <a:srgbClr val="008CCC"/>
                </a:solidFill>
                <a:latin typeface="Calibri" panose="020F0502020204030204" pitchFamily="34" charset="0"/>
                <a:cs typeface="Calibri" panose="020F0502020204030204" pitchFamily="34" charset="0"/>
              </a:rPr>
              <a:t/>
            </a:r>
            <a:br>
              <a:rPr lang="en-US" sz="4000" b="1" dirty="0">
                <a:solidFill>
                  <a:srgbClr val="008CCC"/>
                </a:solidFill>
                <a:latin typeface="Calibri" panose="020F0502020204030204" pitchFamily="34" charset="0"/>
                <a:cs typeface="Calibri" panose="020F0502020204030204" pitchFamily="34" charset="0"/>
              </a:rPr>
            </a:br>
            <a:endParaRPr lang="en-US" b="1" dirty="0">
              <a:solidFill>
                <a:schemeClr val="accent5">
                  <a:lumMod val="75000"/>
                </a:schemeClr>
              </a:solidFill>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3" cstate="print"/>
          <a:stretch>
            <a:fillRect/>
          </a:stretch>
        </p:blipFill>
        <p:spPr>
          <a:xfrm>
            <a:off x="1475656" y="1700808"/>
            <a:ext cx="3600400" cy="4767141"/>
          </a:xfrm>
          <a:prstGeom prst="rect">
            <a:avLst/>
          </a:prstGeom>
          <a:ln>
            <a:solidFill>
              <a:schemeClr val="accent6">
                <a:lumMod val="75000"/>
              </a:schemeClr>
            </a:solidFill>
          </a:ln>
        </p:spPr>
      </p:pic>
      <p:sp>
        <p:nvSpPr>
          <p:cNvPr id="3" name="TextBox 2"/>
          <p:cNvSpPr txBox="1"/>
          <p:nvPr/>
        </p:nvSpPr>
        <p:spPr>
          <a:xfrm>
            <a:off x="5796136" y="2420888"/>
            <a:ext cx="2664296" cy="2308324"/>
          </a:xfrm>
          <a:prstGeom prst="rect">
            <a:avLst/>
          </a:prstGeom>
          <a:noFill/>
        </p:spPr>
        <p:txBody>
          <a:bodyPr wrap="square" rtlCol="0">
            <a:spAutoFit/>
          </a:bodyPr>
          <a:lstStyle/>
          <a:p>
            <a:pPr algn="ctr"/>
            <a:r>
              <a:rPr lang="en-US" dirty="0"/>
              <a:t>A highly recommended publication. </a:t>
            </a:r>
          </a:p>
          <a:p>
            <a:pPr algn="ctr"/>
            <a:endParaRPr lang="en-US" dirty="0"/>
          </a:p>
          <a:p>
            <a:pPr algn="ctr"/>
            <a:r>
              <a:rPr lang="en-US" dirty="0"/>
              <a:t>Comprehensive coverage of what makes a difference for families.  </a:t>
            </a:r>
          </a:p>
          <a:p>
            <a:pPr algn="ctr"/>
            <a:endParaRPr lang="en-US" dirty="0"/>
          </a:p>
          <a:p>
            <a:pPr algn="ctr"/>
            <a:r>
              <a:rPr lang="en-US" dirty="0"/>
              <a:t>Essential reading!    </a:t>
            </a:r>
          </a:p>
        </p:txBody>
      </p:sp>
      <p:sp>
        <p:nvSpPr>
          <p:cNvPr id="5" name="Slide Number Placeholder 4"/>
          <p:cNvSpPr>
            <a:spLocks noGrp="1"/>
          </p:cNvSpPr>
          <p:nvPr>
            <p:ph type="sldNum" sz="quarter" idx="12"/>
          </p:nvPr>
        </p:nvSpPr>
        <p:spPr/>
        <p:txBody>
          <a:bodyPr/>
          <a:lstStyle/>
          <a:p>
            <a:fld id="{EB10E117-6B84-4360-B406-C321A11C019E}" type="slidenum">
              <a:rPr lang="en-AU" smtClean="0"/>
              <a:pPr/>
              <a:t>62</a:t>
            </a:fld>
            <a:endParaRPr lang="en-AU" dirty="0"/>
          </a:p>
        </p:txBody>
      </p:sp>
    </p:spTree>
    <p:extLst>
      <p:ext uri="{BB962C8B-B14F-4D97-AF65-F5344CB8AC3E}">
        <p14:creationId xmlns:p14="http://schemas.microsoft.com/office/powerpoint/2010/main" val="2097516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23" y="764704"/>
            <a:ext cx="8229600" cy="980728"/>
          </a:xfrm>
        </p:spPr>
        <p:txBody>
          <a:bodyPr>
            <a:normAutofit fontScale="90000"/>
          </a:bodyPr>
          <a:lstStyle/>
          <a:p>
            <a:r>
              <a:rPr lang="en-US" b="1" dirty="0">
                <a:solidFill>
                  <a:schemeClr val="accent5">
                    <a:lumMod val="75000"/>
                  </a:schemeClr>
                </a:solidFill>
                <a:latin typeface="Calibri Light" panose="020F0302020204030204" pitchFamily="34" charset="0"/>
                <a:cs typeface="Open Sans"/>
              </a:rPr>
              <a:t>Barriers to engagement</a:t>
            </a:r>
            <a:r>
              <a:rPr lang="en-US" sz="4000" dirty="0">
                <a:solidFill>
                  <a:schemeClr val="accent5">
                    <a:lumMod val="75000"/>
                  </a:schemeClr>
                </a:solidFill>
                <a:latin typeface="Calibri Light" panose="020F0302020204030204" pitchFamily="34" charset="0"/>
                <a:cs typeface="Open Sans"/>
              </a:rPr>
              <a:t/>
            </a:r>
            <a:br>
              <a:rPr lang="en-US" sz="4000" dirty="0">
                <a:solidFill>
                  <a:schemeClr val="accent5">
                    <a:lumMod val="75000"/>
                  </a:schemeClr>
                </a:solidFill>
                <a:latin typeface="Calibri Light" panose="020F0302020204030204" pitchFamily="34" charset="0"/>
                <a:cs typeface="Open Sans"/>
              </a:rPr>
            </a:br>
            <a:r>
              <a:rPr lang="en-US" sz="4000" b="1" dirty="0">
                <a:solidFill>
                  <a:schemeClr val="accent5">
                    <a:lumMod val="75000"/>
                  </a:schemeClr>
                </a:solidFill>
                <a:latin typeface="Calibri Light" panose="020F0302020204030204" pitchFamily="34" charset="0"/>
                <a:cs typeface="Open Sans"/>
              </a:rPr>
              <a:t>(worker perspective) </a:t>
            </a:r>
            <a:r>
              <a:rPr lang="en-US" sz="4000" dirty="0">
                <a:solidFill>
                  <a:srgbClr val="008CCC"/>
                </a:solidFill>
                <a:latin typeface="Calibri Light" panose="020F0302020204030204" pitchFamily="34" charset="0"/>
                <a:cs typeface="Open Sans"/>
              </a:rPr>
              <a:t/>
            </a:r>
            <a:br>
              <a:rPr lang="en-US" sz="4000" dirty="0">
                <a:solidFill>
                  <a:srgbClr val="008CCC"/>
                </a:solidFill>
                <a:latin typeface="Calibri Light" panose="020F0302020204030204" pitchFamily="34" charset="0"/>
                <a:cs typeface="Open Sans"/>
              </a:rPr>
            </a:br>
            <a:endParaRPr lang="en-US" dirty="0">
              <a:solidFill>
                <a:schemeClr val="accent5">
                  <a:lumMod val="75000"/>
                </a:schemeClr>
              </a:solidFill>
            </a:endParaRPr>
          </a:p>
        </p:txBody>
      </p:sp>
      <p:sp>
        <p:nvSpPr>
          <p:cNvPr id="3" name="Content Placeholder 2"/>
          <p:cNvSpPr>
            <a:spLocks noGrp="1"/>
          </p:cNvSpPr>
          <p:nvPr>
            <p:ph idx="1"/>
          </p:nvPr>
        </p:nvSpPr>
        <p:spPr>
          <a:xfrm>
            <a:off x="467544" y="1700808"/>
            <a:ext cx="8568952" cy="5544616"/>
          </a:xfrm>
        </p:spPr>
        <p:txBody>
          <a:bodyPr>
            <a:normAutofit/>
          </a:bodyPr>
          <a:lstStyle/>
          <a:p>
            <a:pPr fontAlgn="base">
              <a:spcAft>
                <a:spcPct val="0"/>
              </a:spcAft>
              <a:buFont typeface="Wingdings" panose="05000000000000000000" pitchFamily="2" charset="2"/>
              <a:buChar char="§"/>
            </a:pPr>
            <a:r>
              <a:rPr lang="en-US" sz="2400" dirty="0"/>
              <a:t>Individual resistance.</a:t>
            </a:r>
          </a:p>
          <a:p>
            <a:pPr fontAlgn="base">
              <a:spcAft>
                <a:spcPct val="0"/>
              </a:spcAft>
              <a:buFont typeface="Wingdings" panose="05000000000000000000" pitchFamily="2" charset="2"/>
              <a:buChar char="§"/>
            </a:pPr>
            <a:r>
              <a:rPr lang="en-US" sz="2400" dirty="0"/>
              <a:t>Clash of practice frameworks.</a:t>
            </a:r>
          </a:p>
          <a:p>
            <a:pPr fontAlgn="base">
              <a:spcAft>
                <a:spcPct val="0"/>
              </a:spcAft>
              <a:buFont typeface="Wingdings" panose="05000000000000000000" pitchFamily="2" charset="2"/>
              <a:buChar char="§"/>
            </a:pPr>
            <a:r>
              <a:rPr lang="en-US" sz="2400" dirty="0"/>
              <a:t>Lack of local understanding of service intent.</a:t>
            </a:r>
          </a:p>
          <a:p>
            <a:pPr fontAlgn="base">
              <a:spcAft>
                <a:spcPct val="0"/>
              </a:spcAft>
              <a:buFont typeface="Wingdings" panose="05000000000000000000" pitchFamily="2" charset="2"/>
              <a:buChar char="§"/>
            </a:pPr>
            <a:r>
              <a:rPr lang="en-US" sz="2400" dirty="0"/>
              <a:t>Lack of time and patience.</a:t>
            </a:r>
          </a:p>
          <a:p>
            <a:pPr fontAlgn="base">
              <a:spcAft>
                <a:spcPct val="0"/>
              </a:spcAft>
              <a:buFont typeface="Wingdings" panose="05000000000000000000" pitchFamily="2" charset="2"/>
              <a:buChar char="§"/>
            </a:pPr>
            <a:r>
              <a:rPr lang="en-AU" sz="2400" dirty="0"/>
              <a:t>Risk averse structures and policies that inhibit front line worker practice. </a:t>
            </a:r>
          </a:p>
          <a:p>
            <a:pPr fontAlgn="base">
              <a:spcAft>
                <a:spcPct val="0"/>
              </a:spcAft>
              <a:buFont typeface="Wingdings" panose="05000000000000000000" pitchFamily="2" charset="2"/>
              <a:buChar char="§"/>
            </a:pPr>
            <a:r>
              <a:rPr lang="en-AU" sz="2400" dirty="0"/>
              <a:t>Service behaviours and language. </a:t>
            </a:r>
          </a:p>
          <a:p>
            <a:pPr fontAlgn="base">
              <a:spcAft>
                <a:spcPct val="0"/>
              </a:spcAft>
              <a:buFont typeface="Wingdings" panose="05000000000000000000" pitchFamily="2" charset="2"/>
              <a:buChar char="§"/>
            </a:pPr>
            <a:r>
              <a:rPr lang="en-AU" sz="2400" dirty="0"/>
              <a:t>Changes in key positions/leadership.</a:t>
            </a:r>
          </a:p>
          <a:p>
            <a:pPr fontAlgn="base">
              <a:spcAft>
                <a:spcPct val="0"/>
              </a:spcAft>
              <a:buFont typeface="Wingdings" panose="05000000000000000000" pitchFamily="2" charset="2"/>
              <a:buChar char="§"/>
            </a:pPr>
            <a:r>
              <a:rPr lang="en-AU" sz="2400" dirty="0"/>
              <a:t>Individual skills, knowledge, values and attitudes.</a:t>
            </a:r>
            <a:endParaRPr lang="en-US" sz="2400" dirty="0"/>
          </a:p>
          <a:p>
            <a:pPr marL="0" indent="0" fontAlgn="base">
              <a:spcAft>
                <a:spcPct val="0"/>
              </a:spcAft>
              <a:buNone/>
              <a:defRPr/>
            </a:pPr>
            <a:endParaRPr lang="en-AU" sz="1800" dirty="0"/>
          </a:p>
          <a:p>
            <a:pPr marL="0" indent="0">
              <a:buNone/>
            </a:pPr>
            <a:r>
              <a:rPr lang="en-AU" sz="1200" b="1" dirty="0"/>
              <a:t>Source: </a:t>
            </a:r>
            <a:r>
              <a:rPr lang="en-AU" sz="1200" dirty="0"/>
              <a:t>Centre for Community Child Health Workshop held on 27.3.2017. </a:t>
            </a:r>
            <a:r>
              <a:rPr lang="en-AU" sz="1200" i="1" dirty="0">
                <a:latin typeface="Calibri" panose="020F0502020204030204" pitchFamily="34" charset="0"/>
                <a:cs typeface="Calibri" panose="020F0502020204030204" pitchFamily="34" charset="0"/>
              </a:rPr>
              <a:t>Engaging Families - Building and sustaining helpful relationships with parents  </a:t>
            </a:r>
            <a:r>
              <a:rPr lang="en-AU" sz="1200" dirty="0">
                <a:latin typeface="Calibri" panose="020F0502020204030204" pitchFamily="34" charset="0"/>
                <a:cs typeface="Calibri" panose="020F0502020204030204" pitchFamily="34" charset="0"/>
              </a:rPr>
              <a:t>Slide 9. Presenter Martin O’Byrne. Reference to Pritchard, O’Byrne and Jenkins 2015. </a:t>
            </a:r>
          </a:p>
          <a:p>
            <a:r>
              <a:rPr lang="en-AU" sz="1200" i="1" dirty="0">
                <a:solidFill>
                  <a:schemeClr val="bg1"/>
                </a:solidFill>
                <a:latin typeface="Calibri Light" panose="020F0302020204030204" pitchFamily="34" charset="0"/>
              </a:rPr>
              <a:t>Building and sustaining</a:t>
            </a:r>
            <a:endParaRPr lang="en-AU"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63</a:t>
            </a:fld>
            <a:endParaRPr lang="en-AU" dirty="0"/>
          </a:p>
        </p:txBody>
      </p:sp>
    </p:spTree>
    <p:extLst>
      <p:ext uri="{BB962C8B-B14F-4D97-AF65-F5344CB8AC3E}">
        <p14:creationId xmlns:p14="http://schemas.microsoft.com/office/powerpoint/2010/main" val="3757180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48072"/>
            <a:ext cx="8229600" cy="980728"/>
          </a:xfrm>
        </p:spPr>
        <p:txBody>
          <a:bodyPr>
            <a:normAutofit fontScale="90000"/>
          </a:bodyPr>
          <a:lstStyle/>
          <a:p>
            <a:r>
              <a:rPr lang="en-US" b="1" dirty="0">
                <a:solidFill>
                  <a:schemeClr val="accent5">
                    <a:lumMod val="75000"/>
                  </a:schemeClr>
                </a:solidFill>
                <a:latin typeface="Calibri Light" panose="020F0302020204030204" pitchFamily="34" charset="0"/>
                <a:cs typeface="Open Sans"/>
              </a:rPr>
              <a:t>Enabling engagement </a:t>
            </a:r>
            <a:br>
              <a:rPr lang="en-US" b="1" dirty="0">
                <a:solidFill>
                  <a:schemeClr val="accent5">
                    <a:lumMod val="75000"/>
                  </a:schemeClr>
                </a:solidFill>
                <a:latin typeface="Calibri Light" panose="020F0302020204030204" pitchFamily="34" charset="0"/>
                <a:cs typeface="Open Sans"/>
              </a:rPr>
            </a:br>
            <a:r>
              <a:rPr lang="en-US" sz="4000" b="1" dirty="0">
                <a:solidFill>
                  <a:schemeClr val="accent5">
                    <a:lumMod val="75000"/>
                  </a:schemeClr>
                </a:solidFill>
                <a:latin typeface="Calibri Light" panose="020F0302020204030204" pitchFamily="34" charset="0"/>
                <a:cs typeface="Open Sans"/>
              </a:rPr>
              <a:t>(worker perspective)</a:t>
            </a:r>
            <a:r>
              <a:rPr lang="en-US" sz="4000" dirty="0">
                <a:solidFill>
                  <a:schemeClr val="accent5">
                    <a:lumMod val="75000"/>
                  </a:schemeClr>
                </a:solidFill>
                <a:latin typeface="Calibri Light" panose="020F0302020204030204" pitchFamily="34" charset="0"/>
                <a:cs typeface="Open Sans"/>
              </a:rPr>
              <a:t> </a:t>
            </a:r>
            <a:r>
              <a:rPr lang="en-US" sz="4000" dirty="0">
                <a:solidFill>
                  <a:srgbClr val="008CCC"/>
                </a:solidFill>
                <a:latin typeface="Calibri Light" panose="020F0302020204030204" pitchFamily="34" charset="0"/>
                <a:cs typeface="Open Sans"/>
              </a:rPr>
              <a:t/>
            </a:r>
            <a:br>
              <a:rPr lang="en-US" sz="4000" dirty="0">
                <a:solidFill>
                  <a:srgbClr val="008CCC"/>
                </a:solidFill>
                <a:latin typeface="Calibri Light" panose="020F0302020204030204" pitchFamily="34" charset="0"/>
                <a:cs typeface="Open Sans"/>
              </a:rPr>
            </a:br>
            <a:endParaRPr lang="en-US" dirty="0">
              <a:solidFill>
                <a:schemeClr val="accent5">
                  <a:lumMod val="75000"/>
                </a:schemeClr>
              </a:solidFill>
            </a:endParaRPr>
          </a:p>
        </p:txBody>
      </p:sp>
      <p:sp>
        <p:nvSpPr>
          <p:cNvPr id="3" name="Content Placeholder 2"/>
          <p:cNvSpPr>
            <a:spLocks noGrp="1"/>
          </p:cNvSpPr>
          <p:nvPr>
            <p:ph idx="1"/>
          </p:nvPr>
        </p:nvSpPr>
        <p:spPr>
          <a:xfrm>
            <a:off x="539552" y="1700808"/>
            <a:ext cx="8101408" cy="5040560"/>
          </a:xfrm>
        </p:spPr>
        <p:txBody>
          <a:bodyPr>
            <a:normAutofit fontScale="92500" lnSpcReduction="20000"/>
          </a:bodyPr>
          <a:lstStyle/>
          <a:p>
            <a:pPr fontAlgn="base">
              <a:spcAft>
                <a:spcPct val="0"/>
              </a:spcAft>
              <a:buFont typeface="Wingdings" panose="05000000000000000000" pitchFamily="2" charset="2"/>
              <a:buChar char="§"/>
              <a:defRPr/>
            </a:pPr>
            <a:r>
              <a:rPr lang="en-US" sz="2800" dirty="0"/>
              <a:t>‘Partners in practice’ – parents and workers.</a:t>
            </a:r>
          </a:p>
          <a:p>
            <a:pPr fontAlgn="base">
              <a:spcAft>
                <a:spcPct val="0"/>
              </a:spcAft>
              <a:buFont typeface="Wingdings" panose="05000000000000000000" pitchFamily="2" charset="2"/>
              <a:buChar char="§"/>
              <a:defRPr/>
            </a:pPr>
            <a:r>
              <a:rPr lang="en-US" sz="2800" dirty="0"/>
              <a:t>Agreements for working together.</a:t>
            </a:r>
          </a:p>
          <a:p>
            <a:pPr fontAlgn="base">
              <a:spcAft>
                <a:spcPct val="0"/>
              </a:spcAft>
              <a:buFont typeface="Wingdings" panose="05000000000000000000" pitchFamily="2" charset="2"/>
              <a:buChar char="§"/>
              <a:defRPr/>
            </a:pPr>
            <a:r>
              <a:rPr lang="en-US" sz="2800" dirty="0"/>
              <a:t>Service and worker flexibility.</a:t>
            </a:r>
          </a:p>
          <a:p>
            <a:pPr fontAlgn="base">
              <a:spcAft>
                <a:spcPct val="0"/>
              </a:spcAft>
              <a:buFont typeface="Wingdings" panose="05000000000000000000" pitchFamily="2" charset="2"/>
              <a:buChar char="§"/>
              <a:defRPr/>
            </a:pPr>
            <a:r>
              <a:rPr lang="en-US" sz="2800" dirty="0"/>
              <a:t>Taking time to ‘be’ (relationships).</a:t>
            </a:r>
          </a:p>
          <a:p>
            <a:pPr fontAlgn="base">
              <a:spcAft>
                <a:spcPct val="0"/>
              </a:spcAft>
              <a:buFont typeface="Wingdings" panose="05000000000000000000" pitchFamily="2" charset="2"/>
              <a:buChar char="§"/>
              <a:defRPr/>
            </a:pPr>
            <a:r>
              <a:rPr lang="en-US" sz="2800" dirty="0"/>
              <a:t>Reflection on practice.</a:t>
            </a:r>
          </a:p>
          <a:p>
            <a:pPr fontAlgn="base">
              <a:spcAft>
                <a:spcPct val="0"/>
              </a:spcAft>
              <a:buFont typeface="Wingdings" panose="05000000000000000000" pitchFamily="2" charset="2"/>
              <a:buChar char="§"/>
              <a:defRPr/>
            </a:pPr>
            <a:r>
              <a:rPr lang="en-US" sz="2800" dirty="0"/>
              <a:t>Exploring and achieving a shared understanding.</a:t>
            </a:r>
          </a:p>
          <a:p>
            <a:pPr fontAlgn="base">
              <a:spcAft>
                <a:spcPct val="0"/>
              </a:spcAft>
              <a:buFont typeface="Wingdings" panose="05000000000000000000" pitchFamily="2" charset="2"/>
              <a:buChar char="§"/>
              <a:defRPr/>
            </a:pPr>
            <a:r>
              <a:rPr lang="en-US" sz="2800" dirty="0"/>
              <a:t>De-</a:t>
            </a:r>
            <a:r>
              <a:rPr lang="en-US" sz="2800" dirty="0" err="1"/>
              <a:t>formalising</a:t>
            </a:r>
            <a:r>
              <a:rPr lang="en-US" sz="2800" dirty="0"/>
              <a:t>(casualising) service environments.</a:t>
            </a:r>
          </a:p>
          <a:p>
            <a:pPr fontAlgn="base">
              <a:spcAft>
                <a:spcPct val="0"/>
              </a:spcAft>
              <a:buFont typeface="Wingdings" panose="05000000000000000000" pitchFamily="2" charset="2"/>
              <a:buChar char="§"/>
              <a:defRPr/>
            </a:pPr>
            <a:r>
              <a:rPr lang="en-US" sz="2800" dirty="0"/>
              <a:t>Challenging thinking – avoiding complacency.</a:t>
            </a:r>
          </a:p>
          <a:p>
            <a:pPr fontAlgn="base">
              <a:spcAft>
                <a:spcPct val="0"/>
              </a:spcAft>
              <a:buFont typeface="Wingdings" panose="05000000000000000000" pitchFamily="2" charset="2"/>
              <a:buChar char="§"/>
              <a:defRPr/>
            </a:pPr>
            <a:r>
              <a:rPr lang="en-US" sz="2800" dirty="0"/>
              <a:t>Inspirational leadership.</a:t>
            </a:r>
          </a:p>
          <a:p>
            <a:pPr marL="0" indent="0">
              <a:buNone/>
            </a:pPr>
            <a:endParaRPr lang="en-AU" sz="1800" dirty="0"/>
          </a:p>
          <a:p>
            <a:pPr marL="0" indent="0">
              <a:buNone/>
            </a:pPr>
            <a:r>
              <a:rPr lang="en-AU" sz="1600" b="1" dirty="0"/>
              <a:t>Source: </a:t>
            </a:r>
            <a:r>
              <a:rPr lang="en-AU" sz="1600" dirty="0"/>
              <a:t>Centre for Community Child Health Workshop held on 27.3.2017 </a:t>
            </a:r>
          </a:p>
          <a:p>
            <a:pPr marL="0" indent="0">
              <a:buNone/>
            </a:pPr>
            <a:r>
              <a:rPr lang="en-AU" sz="1500" i="1" dirty="0">
                <a:latin typeface="Calibri" panose="020F0502020204030204" pitchFamily="34" charset="0"/>
                <a:cs typeface="Calibri" panose="020F0502020204030204" pitchFamily="34" charset="0"/>
              </a:rPr>
              <a:t>Engaging Families - </a:t>
            </a:r>
            <a:r>
              <a:rPr lang="en-AU" sz="1700" i="1" dirty="0">
                <a:latin typeface="Calibri" panose="020F0502020204030204" pitchFamily="34" charset="0"/>
                <a:cs typeface="Calibri" panose="020F0502020204030204" pitchFamily="34" charset="0"/>
              </a:rPr>
              <a:t>Building and sustaining helpful relationships with parents  </a:t>
            </a:r>
            <a:r>
              <a:rPr lang="en-AU" sz="1700" dirty="0">
                <a:latin typeface="Calibri" panose="020F0502020204030204" pitchFamily="34" charset="0"/>
                <a:cs typeface="Calibri" panose="020F0502020204030204" pitchFamily="34" charset="0"/>
              </a:rPr>
              <a:t>Slide 8</a:t>
            </a:r>
          </a:p>
          <a:p>
            <a:pPr marL="0" indent="0">
              <a:buNone/>
            </a:pPr>
            <a:r>
              <a:rPr lang="en-AU" sz="1500" dirty="0">
                <a:latin typeface="Calibri" panose="020F0502020204030204" pitchFamily="34" charset="0"/>
                <a:cs typeface="Calibri" panose="020F0502020204030204" pitchFamily="34" charset="0"/>
              </a:rPr>
              <a:t>Presenter Martin O’Byrne. Reference to Pritchard, O’Byrne and Jenkins 2015.</a:t>
            </a:r>
            <a:r>
              <a:rPr lang="en-AU" sz="1800" i="1" dirty="0">
                <a:solidFill>
                  <a:schemeClr val="bg1"/>
                </a:solidFill>
                <a:latin typeface="Calibri Light" panose="020F0302020204030204" pitchFamily="34" charset="0"/>
              </a:rPr>
              <a:t>uilding and sustaining helpful relationships with parents</a:t>
            </a:r>
          </a:p>
          <a:p>
            <a:pPr marL="0" indent="0">
              <a:buNone/>
            </a:pPr>
            <a:endParaRPr lang="en-AU" sz="1800" dirty="0"/>
          </a:p>
          <a:p>
            <a:pPr>
              <a:buNone/>
            </a:pPr>
            <a:endParaRPr lang="en-AU"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64</a:t>
            </a:fld>
            <a:endParaRPr lang="en-AU" dirty="0"/>
          </a:p>
        </p:txBody>
      </p:sp>
    </p:spTree>
    <p:extLst>
      <p:ext uri="{BB962C8B-B14F-4D97-AF65-F5344CB8AC3E}">
        <p14:creationId xmlns:p14="http://schemas.microsoft.com/office/powerpoint/2010/main" val="27134779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4248001-F686-460F-82D1-0296C1F1911C}"/>
              </a:ext>
            </a:extLst>
          </p:cNvPr>
          <p:cNvPicPr>
            <a:picLocks noChangeAspect="1"/>
          </p:cNvPicPr>
          <p:nvPr/>
        </p:nvPicPr>
        <p:blipFill>
          <a:blip r:embed="rId3"/>
          <a:stretch>
            <a:fillRect/>
          </a:stretch>
        </p:blipFill>
        <p:spPr>
          <a:xfrm>
            <a:off x="2267744" y="548680"/>
            <a:ext cx="4188452" cy="6013687"/>
          </a:xfrm>
          <a:prstGeom prst="rect">
            <a:avLst/>
          </a:prstGeom>
          <a:ln w="22225">
            <a:solidFill>
              <a:schemeClr val="accent1"/>
            </a:solidFill>
          </a:ln>
        </p:spPr>
      </p:pic>
    </p:spTree>
    <p:extLst>
      <p:ext uri="{BB962C8B-B14F-4D97-AF65-F5344CB8AC3E}">
        <p14:creationId xmlns:p14="http://schemas.microsoft.com/office/powerpoint/2010/main" val="3583527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190596"/>
            <a:ext cx="8229600" cy="1143000"/>
          </a:xfrm>
        </p:spPr>
        <p:txBody>
          <a:bodyPr>
            <a:noAutofit/>
          </a:bodyPr>
          <a:lstStyle/>
          <a:p>
            <a:r>
              <a:rPr lang="en-US" sz="4000" dirty="0">
                <a:solidFill>
                  <a:srgbClr val="008080"/>
                </a:solidFill>
                <a:cs typeface="Arial" pitchFamily="34" charset="0"/>
              </a:rPr>
              <a:t>Exploring child and family engagement </a:t>
            </a:r>
            <a:endParaRPr lang="en-AU" sz="4000" dirty="0"/>
          </a:p>
        </p:txBody>
      </p:sp>
      <p:sp>
        <p:nvSpPr>
          <p:cNvPr id="8" name="TextBox 6"/>
          <p:cNvSpPr txBox="1">
            <a:spLocks noChangeArrowheads="1"/>
          </p:cNvSpPr>
          <p:nvPr/>
        </p:nvSpPr>
        <p:spPr bwMode="auto">
          <a:xfrm>
            <a:off x="1395366" y="1367672"/>
            <a:ext cx="3464665" cy="3318352"/>
          </a:xfrm>
          <a:prstGeom prst="rect">
            <a:avLst/>
          </a:pr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AU" altLang="en-US" sz="1800" b="1" i="0" u="none" strike="noStrike" cap="none" normalizeH="0" baseline="0" dirty="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endParaRPr kumimoji="0" lang="en-AU" altLang="en-US" sz="1800" b="1" i="0" u="none" strike="noStrike" cap="none" normalizeH="0" baseline="0" dirty="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endParaRPr kumimoji="0" lang="en-AU" altLang="en-US" sz="1800" b="1" i="0" u="none" strike="noStrike" cap="none" normalizeH="0" baseline="0" dirty="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AU" altLang="en-US" sz="1800" b="1" i="0" u="none" strike="noStrike" cap="none" normalizeH="0" baseline="0" dirty="0">
                <a:ln>
                  <a:noFill/>
                </a:ln>
                <a:solidFill>
                  <a:srgbClr val="000000"/>
                </a:solidFill>
                <a:effectLst/>
                <a:latin typeface="Calibri" pitchFamily="34" charset="0"/>
                <a:cs typeface="Arial" pitchFamily="34" charset="0"/>
              </a:rPr>
              <a:t>Family Engaged</a:t>
            </a:r>
            <a:endParaRPr kumimoji="0" lang="en-US" altLang="en-US" sz="1200" b="0" i="0" u="none" strike="noStrike" cap="none" normalizeH="0" baseline="0" dirty="0">
              <a:ln>
                <a:noFill/>
              </a:ln>
              <a:solidFill>
                <a:schemeClr val="tx1"/>
              </a:solidFill>
              <a:effectLst/>
              <a:latin typeface="Times New Roman" pitchFamily="18" charset="0"/>
              <a:cs typeface="Arial" pitchFamily="34" charset="0"/>
            </a:endParaRPr>
          </a:p>
          <a:p>
            <a:pPr lvl="0" algn="ctr" fontAlgn="base">
              <a:spcBef>
                <a:spcPts val="500"/>
              </a:spcBef>
            </a:pPr>
            <a:r>
              <a:rPr lang="en-US" altLang="en-US" b="1" i="1" dirty="0">
                <a:solidFill>
                  <a:srgbClr val="000000"/>
                </a:solidFill>
                <a:latin typeface="Calibri" pitchFamily="34" charset="0"/>
                <a:cs typeface="Arial" pitchFamily="34" charset="0"/>
              </a:rPr>
              <a:t>Child is developmentally  </a:t>
            </a:r>
          </a:p>
          <a:p>
            <a:pPr lvl="0" algn="ctr" fontAlgn="base">
              <a:spcBef>
                <a:spcPts val="500"/>
              </a:spcBef>
            </a:pPr>
            <a:r>
              <a:rPr kumimoji="0" lang="en-AU" altLang="en-US" sz="1800" b="1" i="1" u="none" strike="noStrike" cap="none" normalizeH="0" baseline="0" dirty="0">
                <a:ln>
                  <a:noFill/>
                </a:ln>
                <a:solidFill>
                  <a:srgbClr val="000000"/>
                </a:solidFill>
                <a:effectLst/>
                <a:latin typeface="Calibri" pitchFamily="34" charset="0"/>
                <a:cs typeface="Arial" pitchFamily="34" charset="0"/>
              </a:rPr>
              <a:t>‘on </a:t>
            </a:r>
            <a:r>
              <a:rPr lang="en-AU" altLang="en-US" b="1" i="1" dirty="0">
                <a:solidFill>
                  <a:srgbClr val="000000"/>
                </a:solidFill>
                <a:latin typeface="Calibri" pitchFamily="34" charset="0"/>
                <a:cs typeface="Arial" pitchFamily="34" charset="0"/>
              </a:rPr>
              <a:t>t</a:t>
            </a:r>
            <a:r>
              <a:rPr kumimoji="0" lang="en-AU" altLang="en-US" sz="1800" b="1" i="1" u="none" strike="noStrike" cap="none" normalizeH="0" baseline="0" dirty="0">
                <a:ln>
                  <a:noFill/>
                </a:ln>
                <a:solidFill>
                  <a:srgbClr val="000000"/>
                </a:solidFill>
                <a:effectLst/>
                <a:latin typeface="Calibri" pitchFamily="34" charset="0"/>
                <a:cs typeface="Arial" pitchFamily="34" charset="0"/>
              </a:rPr>
              <a:t>rack’  </a:t>
            </a:r>
            <a:endParaRPr kumimoji="0" lang="en-US" altLang="en-US" sz="1200" b="0" i="1"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Box 6"/>
          <p:cNvSpPr txBox="1">
            <a:spLocks noChangeArrowheads="1"/>
          </p:cNvSpPr>
          <p:nvPr/>
        </p:nvSpPr>
        <p:spPr bwMode="auto">
          <a:xfrm>
            <a:off x="4764656" y="1389623"/>
            <a:ext cx="943591" cy="3318352"/>
          </a:xfrm>
          <a:prstGeom prst="rect">
            <a:avLst/>
          </a:prstGeom>
          <a:pattFill prst="solidDmnd">
            <a:fgClr>
              <a:srgbClr val="DBE5F1"/>
            </a:fgClr>
            <a:bgClr>
              <a:schemeClr val="bg1"/>
            </a:bgClr>
          </a:patt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AU" altLang="en-US" sz="1800" b="1" i="0" u="none" strike="noStrike" cap="none" normalizeH="0" baseline="0" dirty="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endParaRPr kumimoji="0" lang="en-AU" altLang="en-US" sz="1800" b="1" i="0" u="none" strike="noStrike" cap="none" normalizeH="0" baseline="0" dirty="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AU" altLang="en-US" sz="1600" b="1" i="0" u="none" strike="noStrike" cap="none" normalizeH="0" baseline="0" dirty="0">
                <a:ln>
                  <a:noFill/>
                </a:ln>
                <a:solidFill>
                  <a:srgbClr val="000000"/>
                </a:solidFill>
                <a:effectLst/>
                <a:latin typeface="Calibri" pitchFamily="34" charset="0"/>
                <a:cs typeface="Arial" pitchFamily="34" charset="0"/>
              </a:rPr>
              <a:t>Family Not  Engaged</a:t>
            </a:r>
            <a:endParaRPr kumimoji="0" lang="en-US" altLang="en-US" sz="1100" b="0" i="0" u="none" strike="noStrike" cap="none" normalizeH="0" baseline="0" dirty="0">
              <a:ln>
                <a:noFill/>
              </a:ln>
              <a:solidFill>
                <a:schemeClr val="tx1"/>
              </a:solidFill>
              <a:effectLst/>
              <a:latin typeface="Times New Roman" pitchFamily="18" charset="0"/>
              <a:cs typeface="Arial" pitchFamily="34" charset="0"/>
            </a:endParaRPr>
          </a:p>
          <a:p>
            <a:pPr lvl="0" algn="ctr" fontAlgn="base">
              <a:spcBef>
                <a:spcPts val="500"/>
              </a:spcBef>
            </a:pPr>
            <a:r>
              <a:rPr lang="en-US" altLang="en-US" sz="1600" b="1" i="1" dirty="0">
                <a:solidFill>
                  <a:srgbClr val="000000"/>
                </a:solidFill>
                <a:latin typeface="Calibri" pitchFamily="34" charset="0"/>
                <a:cs typeface="Arial" pitchFamily="34" charset="0"/>
              </a:rPr>
              <a:t>Child</a:t>
            </a:r>
          </a:p>
          <a:p>
            <a:pPr lvl="0" algn="ctr" fontAlgn="base">
              <a:spcBef>
                <a:spcPts val="500"/>
              </a:spcBef>
            </a:pPr>
            <a:r>
              <a:rPr lang="en-US" altLang="en-US" sz="1600" b="1" i="1" dirty="0">
                <a:solidFill>
                  <a:srgbClr val="000000"/>
                </a:solidFill>
                <a:latin typeface="Calibri" pitchFamily="34" charset="0"/>
                <a:cs typeface="Arial" pitchFamily="34" charset="0"/>
              </a:rPr>
              <a:t>most probably  </a:t>
            </a:r>
          </a:p>
          <a:p>
            <a:pPr lvl="0" algn="ctr" fontAlgn="base">
              <a:spcBef>
                <a:spcPts val="500"/>
              </a:spcBef>
            </a:pPr>
            <a:r>
              <a:rPr kumimoji="0" lang="en-AU" altLang="en-US" sz="1600" b="1" i="1" u="none" strike="noStrike" cap="none" normalizeH="0" baseline="0" dirty="0">
                <a:ln>
                  <a:noFill/>
                </a:ln>
                <a:solidFill>
                  <a:srgbClr val="000000"/>
                </a:solidFill>
                <a:effectLst/>
                <a:latin typeface="Calibri" pitchFamily="34" charset="0"/>
                <a:cs typeface="Arial" pitchFamily="34" charset="0"/>
              </a:rPr>
              <a:t>‘on </a:t>
            </a:r>
            <a:r>
              <a:rPr lang="en-AU" altLang="en-US" sz="1600" b="1" i="1" dirty="0">
                <a:solidFill>
                  <a:srgbClr val="000000"/>
                </a:solidFill>
                <a:latin typeface="Calibri" pitchFamily="34" charset="0"/>
                <a:cs typeface="Arial" pitchFamily="34" charset="0"/>
              </a:rPr>
              <a:t>t</a:t>
            </a:r>
            <a:r>
              <a:rPr kumimoji="0" lang="en-AU" altLang="en-US" sz="1600" b="1" i="1" u="none" strike="noStrike" cap="none" normalizeH="0" baseline="0" dirty="0">
                <a:ln>
                  <a:noFill/>
                </a:ln>
                <a:solidFill>
                  <a:srgbClr val="000000"/>
                </a:solidFill>
                <a:effectLst/>
                <a:latin typeface="Calibri" pitchFamily="34" charset="0"/>
                <a:cs typeface="Arial" pitchFamily="34" charset="0"/>
              </a:rPr>
              <a:t>rack’</a:t>
            </a:r>
            <a:endParaRPr kumimoji="0" lang="en-US" altLang="en-US" sz="1100" b="0" i="1"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Rectangle 4"/>
          <p:cNvSpPr>
            <a:spLocks noChangeArrowheads="1"/>
          </p:cNvSpPr>
          <p:nvPr/>
        </p:nvSpPr>
        <p:spPr bwMode="auto">
          <a:xfrm>
            <a:off x="1399630" y="4686024"/>
            <a:ext cx="2733571" cy="1786694"/>
          </a:xfrm>
          <a:prstGeom prst="rect">
            <a:avLst/>
          </a:pr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200" b="1" i="0" u="none" strike="noStrike" cap="none" normalizeH="0" baseline="0" dirty="0">
                <a:ln>
                  <a:noFill/>
                </a:ln>
                <a:solidFill>
                  <a:srgbClr val="FFFFFF"/>
                </a:solidFill>
                <a:effectLst/>
                <a:latin typeface="Calibri" pitchFamily="34" charset="0"/>
                <a:cs typeface="Arial" pitchFamily="34" charset="0"/>
              </a:rPr>
              <a:t>        </a:t>
            </a:r>
          </a:p>
          <a:p>
            <a:pPr lvl="0" fontAlgn="base">
              <a:spcBef>
                <a:spcPts val="500"/>
              </a:spcBef>
              <a:spcAft>
                <a:spcPts val="500"/>
              </a:spcAft>
            </a:pPr>
            <a:r>
              <a:rPr kumimoji="0" lang="en-US" altLang="en-US" sz="1200" b="1" i="0" u="none" strike="noStrike" cap="none" normalizeH="0" baseline="0" dirty="0">
                <a:ln>
                  <a:noFill/>
                </a:ln>
                <a:solidFill>
                  <a:srgbClr val="FFFFFF"/>
                </a:solidFill>
                <a:effectLst/>
                <a:latin typeface="Calibri" pitchFamily="34" charset="0"/>
                <a:cs typeface="Arial" pitchFamily="34" charset="0"/>
              </a:rPr>
              <a:t>              </a:t>
            </a:r>
            <a:r>
              <a:rPr lang="en-AU" altLang="en-US" b="1" dirty="0">
                <a:solidFill>
                  <a:srgbClr val="000000"/>
                </a:solidFill>
                <a:latin typeface="Calibri" pitchFamily="34" charset="0"/>
                <a:cs typeface="Arial" pitchFamily="34" charset="0"/>
              </a:rPr>
              <a:t>Family</a:t>
            </a:r>
            <a:r>
              <a:rPr lang="en-AU" altLang="en-US" sz="1200" b="1" dirty="0">
                <a:solidFill>
                  <a:srgbClr val="000000"/>
                </a:solidFill>
                <a:latin typeface="Calibri" pitchFamily="34" charset="0"/>
                <a:cs typeface="Arial" pitchFamily="34" charset="0"/>
              </a:rPr>
              <a:t> </a:t>
            </a:r>
            <a:r>
              <a:rPr kumimoji="0" lang="en-US" altLang="en-US" b="1" i="0" u="none" strike="noStrike" cap="none" normalizeH="0" baseline="0" dirty="0">
                <a:ln>
                  <a:noFill/>
                </a:ln>
                <a:solidFill>
                  <a:srgbClr val="000000"/>
                </a:solidFill>
                <a:effectLst/>
                <a:latin typeface="Calibri" pitchFamily="34" charset="0"/>
                <a:cs typeface="Arial" pitchFamily="34" charset="0"/>
              </a:rPr>
              <a:t>Engaged </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600" b="1" i="1" u="none" strike="noStrike" cap="none" normalizeH="0" baseline="0" dirty="0">
                <a:ln>
                  <a:noFill/>
                </a:ln>
                <a:solidFill>
                  <a:srgbClr val="000000"/>
                </a:solidFill>
                <a:effectLst/>
                <a:latin typeface="Calibri" pitchFamily="34" charset="0"/>
                <a:cs typeface="Arial" pitchFamily="34" charset="0"/>
              </a:rPr>
              <a:t>Child developmentally  vulnerable </a:t>
            </a:r>
            <a:endParaRPr kumimoji="0" lang="en-US" altLang="en-US" sz="1600" b="0"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2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Rectangle 4"/>
          <p:cNvSpPr>
            <a:spLocks noChangeArrowheads="1"/>
          </p:cNvSpPr>
          <p:nvPr/>
        </p:nvSpPr>
        <p:spPr bwMode="auto">
          <a:xfrm>
            <a:off x="4133201" y="4686024"/>
            <a:ext cx="1598414" cy="1786694"/>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lvl="0" algn="ctr" fontAlgn="base">
              <a:spcBef>
                <a:spcPts val="500"/>
              </a:spcBef>
            </a:pPr>
            <a:r>
              <a:rPr kumimoji="0" lang="en-US" altLang="en-US" sz="1200" b="1" i="0" u="none" strike="noStrike" cap="none" normalizeH="0" baseline="0" dirty="0">
                <a:ln>
                  <a:noFill/>
                </a:ln>
                <a:solidFill>
                  <a:srgbClr val="FFFFFF"/>
                </a:solidFill>
                <a:effectLst/>
                <a:latin typeface="Calibri" pitchFamily="34" charset="0"/>
                <a:cs typeface="Arial" pitchFamily="34" charset="0"/>
              </a:rPr>
              <a:t> </a:t>
            </a:r>
            <a:r>
              <a:rPr lang="en-AU" altLang="en-US" b="1" dirty="0">
                <a:solidFill>
                  <a:schemeClr val="bg1"/>
                </a:solidFill>
                <a:latin typeface="Calibri" pitchFamily="34" charset="0"/>
                <a:cs typeface="Arial" pitchFamily="34" charset="0"/>
              </a:rPr>
              <a:t>Family  </a:t>
            </a:r>
          </a:p>
          <a:p>
            <a:pPr lvl="0" algn="ctr" fontAlgn="base">
              <a:spcBef>
                <a:spcPts val="500"/>
              </a:spcBef>
            </a:pPr>
            <a:r>
              <a:rPr kumimoji="0" lang="en-US" altLang="en-US" b="1" i="0" u="none" strike="noStrike" cap="none" normalizeH="0" baseline="0" dirty="0">
                <a:ln>
                  <a:noFill/>
                </a:ln>
                <a:solidFill>
                  <a:srgbClr val="FFFFFF"/>
                </a:solidFill>
                <a:effectLst/>
                <a:latin typeface="Calibri" pitchFamily="34" charset="0"/>
                <a:cs typeface="Arial" pitchFamily="34" charset="0"/>
              </a:rPr>
              <a:t>Not </a:t>
            </a:r>
            <a:r>
              <a:rPr kumimoji="0" lang="en-US" altLang="en-US" b="1" i="0" u="none" strike="noStrike" cap="none" normalizeH="0" baseline="0" dirty="0">
                <a:ln>
                  <a:noFill/>
                </a:ln>
                <a:solidFill>
                  <a:schemeClr val="bg1"/>
                </a:solidFill>
                <a:effectLst/>
                <a:latin typeface="Calibri" pitchFamily="34" charset="0"/>
                <a:cs typeface="Arial" pitchFamily="34" charset="0"/>
              </a:rPr>
              <a:t>Engaged </a:t>
            </a:r>
          </a:p>
          <a:p>
            <a:pPr marL="0" marR="0" lvl="0" indent="0" algn="ctr" defTabSz="914400" rtl="0" eaLnBrk="1" fontAlgn="base" latinLnBrk="0" hangingPunct="1">
              <a:lnSpc>
                <a:spcPct val="100000"/>
              </a:lnSpc>
              <a:buClrTx/>
              <a:buSzTx/>
              <a:buFontTx/>
              <a:buNone/>
              <a:tabLst/>
            </a:pPr>
            <a:endParaRPr kumimoji="0" lang="en-US" altLang="en-US" sz="1400" b="1" i="1" u="none" strike="noStrike" cap="none" normalizeH="0" baseline="0" dirty="0">
              <a:ln>
                <a:noFill/>
              </a:ln>
              <a:solidFill>
                <a:schemeClr val="bg1"/>
              </a:solidFill>
              <a:effectLst/>
              <a:latin typeface="Calibri" pitchFamily="34" charset="0"/>
              <a:cs typeface="Arial" pitchFamily="34" charset="0"/>
            </a:endParaRPr>
          </a:p>
          <a:p>
            <a:pPr marL="0" marR="0" lvl="0" indent="0" algn="ctr" defTabSz="914400" rtl="0" eaLnBrk="1" fontAlgn="base" latinLnBrk="0" hangingPunct="1">
              <a:lnSpc>
                <a:spcPct val="100000"/>
              </a:lnSpc>
              <a:buClrTx/>
              <a:buSzTx/>
              <a:buFontTx/>
              <a:buNone/>
              <a:tabLst/>
            </a:pPr>
            <a:r>
              <a:rPr kumimoji="0" lang="en-US" altLang="en-US" sz="1400" b="1" i="1" u="none" strike="noStrike" cap="none" normalizeH="0" baseline="0" dirty="0">
                <a:ln>
                  <a:noFill/>
                </a:ln>
                <a:solidFill>
                  <a:schemeClr val="bg1"/>
                </a:solidFill>
                <a:effectLst/>
                <a:latin typeface="Calibri" pitchFamily="34" charset="0"/>
                <a:cs typeface="Arial" pitchFamily="34" charset="0"/>
              </a:rPr>
              <a:t>Child</a:t>
            </a:r>
          </a:p>
          <a:p>
            <a:pPr marL="0" marR="0" lvl="0" indent="0" algn="ctr" defTabSz="914400" rtl="0" eaLnBrk="1" fontAlgn="base" latinLnBrk="0" hangingPunct="1">
              <a:lnSpc>
                <a:spcPct val="100000"/>
              </a:lnSpc>
              <a:buClrTx/>
              <a:buSzTx/>
              <a:buFontTx/>
              <a:buNone/>
              <a:tabLst/>
            </a:pPr>
            <a:r>
              <a:rPr kumimoji="0" lang="en-US" altLang="en-US" sz="1400" b="1" i="1" u="none" strike="noStrike" cap="none" normalizeH="0" baseline="0" dirty="0">
                <a:ln>
                  <a:noFill/>
                </a:ln>
                <a:solidFill>
                  <a:schemeClr val="bg1"/>
                </a:solidFill>
                <a:effectLst/>
                <a:latin typeface="Calibri" pitchFamily="34" charset="0"/>
                <a:cs typeface="Arial" pitchFamily="34" charset="0"/>
              </a:rPr>
              <a:t>developmentally vulnerable </a:t>
            </a:r>
            <a:endParaRPr kumimoji="0" lang="en-US" altLang="en-US" sz="1400" b="1" i="0" u="none" strike="noStrike" cap="none" normalizeH="0" baseline="0" dirty="0">
              <a:ln>
                <a:noFill/>
              </a:ln>
              <a:solidFill>
                <a:schemeClr val="bg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2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Box 6"/>
          <p:cNvSpPr txBox="1">
            <a:spLocks noChangeArrowheads="1"/>
          </p:cNvSpPr>
          <p:nvPr/>
        </p:nvSpPr>
        <p:spPr bwMode="auto">
          <a:xfrm>
            <a:off x="6141049" y="1700808"/>
            <a:ext cx="2484087" cy="2016224"/>
          </a:xfrm>
          <a:prstGeom prst="rect">
            <a:avLst/>
          </a:prstGeom>
          <a:pattFill prst="solidDmnd">
            <a:fgClr>
              <a:srgbClr val="DBE5F1"/>
            </a:fgClr>
            <a:bgClr>
              <a:schemeClr val="bg1"/>
            </a:bgClr>
          </a:patt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cs typeface="Arial" pitchFamily="34" charset="0"/>
              </a:rPr>
              <a:t>Families who fall into this section may be </a:t>
            </a:r>
            <a:r>
              <a:rPr lang="en-US" altLang="en-US" sz="1200" dirty="0">
                <a:latin typeface="Arial" pitchFamily="34" charset="0"/>
                <a:cs typeface="Arial" pitchFamily="34" charset="0"/>
              </a:rPr>
              <a:t>b</a:t>
            </a:r>
            <a:r>
              <a:rPr kumimoji="0" lang="en-US" altLang="en-US" sz="1200" b="0" i="0" u="none" strike="noStrike" cap="none" normalizeH="0" baseline="0" dirty="0">
                <a:ln>
                  <a:noFill/>
                </a:ln>
                <a:solidFill>
                  <a:schemeClr val="tx1"/>
                </a:solidFill>
                <a:effectLst/>
                <a:latin typeface="Arial" pitchFamily="34" charset="0"/>
                <a:cs typeface="Arial" pitchFamily="34" charset="0"/>
              </a:rPr>
              <a:t>usy, confidant parents who don’t come to any kinder events.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cs typeface="Arial" pitchFamily="34" charset="0"/>
              </a:rPr>
              <a:t>Child may have older siblings.  </a:t>
            </a:r>
          </a:p>
          <a:p>
            <a:pPr marL="285750" lvl="0" indent="-285750" fontAlgn="base">
              <a:spcBef>
                <a:spcPct val="0"/>
              </a:spcBef>
              <a:spcAft>
                <a:spcPct val="0"/>
              </a:spcAft>
              <a:buFont typeface="Wingdings" panose="05000000000000000000" pitchFamily="2" charset="2"/>
              <a:buChar char="§"/>
            </a:pPr>
            <a:endParaRPr lang="en-US" altLang="en-US" sz="1400" dirty="0">
              <a:latin typeface="Arial" pitchFamily="34" charset="0"/>
              <a:cs typeface="Arial" pitchFamily="34" charset="0"/>
            </a:endParaRPr>
          </a:p>
          <a:p>
            <a:pPr lvl="0" fontAlgn="base">
              <a:spcBef>
                <a:spcPct val="0"/>
              </a:spcBef>
              <a:spcAft>
                <a:spcPct val="0"/>
              </a:spcAft>
            </a:pPr>
            <a:endParaRPr kumimoji="0" lang="en-US" alt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6133425" y="4655744"/>
            <a:ext cx="2491710" cy="1816974"/>
          </a:xfrm>
          <a:prstGeom prst="rect">
            <a:avLst/>
          </a:prstGeom>
          <a:noFill/>
          <a:ln w="44450">
            <a:solidFill>
              <a:schemeClr val="accent6">
                <a:lumMod val="75000"/>
              </a:schemeClr>
            </a:solidFill>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altLang="en-US" sz="1200" dirty="0">
                <a:latin typeface="Arial" pitchFamily="34" charset="0"/>
                <a:cs typeface="Arial" pitchFamily="34" charset="0"/>
              </a:rPr>
              <a:t>Families who fall into this section may be:</a:t>
            </a:r>
          </a:p>
          <a:p>
            <a:pPr marL="285750" lvl="0" indent="-285750" fontAlgn="base">
              <a:spcBef>
                <a:spcPct val="0"/>
              </a:spcBef>
              <a:spcAft>
                <a:spcPct val="0"/>
              </a:spcAft>
              <a:buFont typeface="Wingdings" panose="05000000000000000000" pitchFamily="2" charset="2"/>
              <a:buChar char="§"/>
            </a:pPr>
            <a:r>
              <a:rPr lang="en-US" altLang="en-US" sz="1200" dirty="0">
                <a:latin typeface="Arial" pitchFamily="34" charset="0"/>
                <a:cs typeface="Arial" pitchFamily="34" charset="0"/>
              </a:rPr>
              <a:t> known – i.e. irregular kinder attendance, not returning phone calls.</a:t>
            </a:r>
          </a:p>
          <a:p>
            <a:pPr marL="285750" lvl="0" indent="-285750" fontAlgn="base">
              <a:spcBef>
                <a:spcPct val="0"/>
              </a:spcBef>
              <a:spcAft>
                <a:spcPct val="0"/>
              </a:spcAft>
              <a:buFont typeface="Wingdings" panose="05000000000000000000" pitchFamily="2" charset="2"/>
              <a:buChar char="§"/>
            </a:pPr>
            <a:r>
              <a:rPr lang="en-US" altLang="en-US" sz="1200" dirty="0">
                <a:latin typeface="Arial" pitchFamily="34" charset="0"/>
                <a:cs typeface="Arial" pitchFamily="34" charset="0"/>
              </a:rPr>
              <a:t>unknown – but if assessed the child would be regarded as being developmentally vulnerable..</a:t>
            </a:r>
          </a:p>
        </p:txBody>
      </p:sp>
    </p:spTree>
    <p:extLst>
      <p:ext uri="{BB962C8B-B14F-4D97-AF65-F5344CB8AC3E}">
        <p14:creationId xmlns:p14="http://schemas.microsoft.com/office/powerpoint/2010/main" val="264818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0" grpId="0" animBg="1"/>
      <p:bldP spid="21" grpId="0" animBg="1"/>
      <p:bldP spid="7"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2392"/>
            <a:ext cx="8686800" cy="954360"/>
          </a:xfrm>
        </p:spPr>
        <p:txBody>
          <a:bodyPr>
            <a:noAutofit/>
          </a:bodyPr>
          <a:lstStyle/>
          <a:p>
            <a:pPr algn="l"/>
            <a:r>
              <a:rPr lang="en-US" sz="4000" dirty="0">
                <a:solidFill>
                  <a:srgbClr val="008080"/>
                </a:solidFill>
                <a:cs typeface="Arial" pitchFamily="34" charset="0"/>
              </a:rPr>
              <a:t>Exploring child and family engagement </a:t>
            </a:r>
            <a:endParaRPr lang="en-US" sz="4000" dirty="0"/>
          </a:p>
        </p:txBody>
      </p:sp>
      <p:sp>
        <p:nvSpPr>
          <p:cNvPr id="4" name="Content Placeholder 3"/>
          <p:cNvSpPr>
            <a:spLocks noGrp="1"/>
          </p:cNvSpPr>
          <p:nvPr>
            <p:ph idx="1"/>
          </p:nvPr>
        </p:nvSpPr>
        <p:spPr>
          <a:xfrm>
            <a:off x="539552" y="1196752"/>
            <a:ext cx="8029400" cy="5139952"/>
          </a:xfrm>
        </p:spPr>
        <p:txBody>
          <a:bodyPr>
            <a:normAutofit fontScale="70000" lnSpcReduction="20000"/>
          </a:bodyPr>
          <a:lstStyle/>
          <a:p>
            <a:pPr marL="0" indent="0">
              <a:buNone/>
            </a:pPr>
            <a:endParaRPr lang="en-AU" sz="4000" b="1" dirty="0">
              <a:solidFill>
                <a:srgbClr val="7030A0"/>
              </a:solidFill>
            </a:endParaRPr>
          </a:p>
          <a:p>
            <a:pPr marL="0" indent="0">
              <a:buNone/>
            </a:pPr>
            <a:r>
              <a:rPr lang="en-AU" sz="4000" b="1" dirty="0">
                <a:solidFill>
                  <a:srgbClr val="7030A0"/>
                </a:solidFill>
              </a:rPr>
              <a:t>Activity:</a:t>
            </a:r>
          </a:p>
          <a:p>
            <a:pPr marL="0" indent="0">
              <a:buNone/>
            </a:pPr>
            <a:endParaRPr lang="en-AU" sz="3300" b="1" dirty="0">
              <a:solidFill>
                <a:srgbClr val="7030A0"/>
              </a:solidFill>
            </a:endParaRPr>
          </a:p>
          <a:p>
            <a:pPr marL="0" indent="0" algn="just">
              <a:buNone/>
            </a:pPr>
            <a:r>
              <a:rPr lang="en-AU" sz="2800" dirty="0"/>
              <a:t>1. </a:t>
            </a:r>
            <a:r>
              <a:rPr lang="en-AU" sz="3300" dirty="0"/>
              <a:t>Think about some of the families you work with,</a:t>
            </a:r>
          </a:p>
          <a:p>
            <a:pPr marL="0" indent="0" algn="just">
              <a:buNone/>
            </a:pPr>
            <a:r>
              <a:rPr lang="en-AU" sz="3300" dirty="0"/>
              <a:t>    and picture a family that fits into each of the</a:t>
            </a:r>
          </a:p>
          <a:p>
            <a:pPr marL="0" indent="0" algn="just">
              <a:buNone/>
            </a:pPr>
            <a:r>
              <a:rPr lang="en-AU" sz="3300" dirty="0"/>
              <a:t>    four categories.</a:t>
            </a:r>
          </a:p>
          <a:p>
            <a:pPr>
              <a:buFont typeface="Wingdings" pitchFamily="2" charset="2"/>
              <a:buChar char="§"/>
            </a:pPr>
            <a:endParaRPr lang="en-US" sz="3300" b="1" dirty="0">
              <a:solidFill>
                <a:schemeClr val="tx2">
                  <a:lumMod val="60000"/>
                  <a:lumOff val="40000"/>
                </a:schemeClr>
              </a:solidFill>
            </a:endParaRPr>
          </a:p>
          <a:p>
            <a:pPr marL="0" indent="0">
              <a:buNone/>
            </a:pPr>
            <a:r>
              <a:rPr lang="en-AU" sz="3300" dirty="0"/>
              <a:t>2. What are some of the characteristics that you</a:t>
            </a:r>
          </a:p>
          <a:p>
            <a:pPr marL="0" indent="0">
              <a:buNone/>
            </a:pPr>
            <a:r>
              <a:rPr lang="en-AU" sz="3300" dirty="0"/>
              <a:t>    observe/experience/are sensitive to in relation to each family?</a:t>
            </a:r>
          </a:p>
          <a:p>
            <a:pPr marL="0" indent="0">
              <a:buNone/>
            </a:pPr>
            <a:endParaRPr lang="en-AU" sz="3300" dirty="0"/>
          </a:p>
          <a:p>
            <a:pPr marL="0" indent="0">
              <a:buNone/>
            </a:pPr>
            <a:r>
              <a:rPr lang="en-AU" sz="3300" dirty="0"/>
              <a:t>3. Discuss how your practice is different according to the varying</a:t>
            </a:r>
          </a:p>
          <a:p>
            <a:pPr marL="0" indent="0">
              <a:buNone/>
            </a:pPr>
            <a:r>
              <a:rPr lang="en-AU" sz="3300" dirty="0"/>
              <a:t>    levels of engagement, vulnerability and protective factors.  </a:t>
            </a:r>
          </a:p>
          <a:p>
            <a:pPr marL="0" indent="0">
              <a:buNone/>
            </a:pPr>
            <a:endParaRPr lang="en-AU" sz="3300" dirty="0"/>
          </a:p>
          <a:p>
            <a:pPr marL="0" indent="0">
              <a:buNone/>
            </a:pPr>
            <a:r>
              <a:rPr lang="en-AU" sz="3300" dirty="0"/>
              <a:t>4. Record some key ideas and feed back to large group discussion.  </a:t>
            </a:r>
          </a:p>
          <a:p>
            <a:pPr marL="0" indent="0">
              <a:buNone/>
            </a:pPr>
            <a:endParaRPr lang="en-AU" sz="2800" dirty="0"/>
          </a:p>
          <a:p>
            <a:pPr marL="0" indent="0">
              <a:buNone/>
            </a:pPr>
            <a:endParaRPr lang="en-AU" sz="3300" dirty="0"/>
          </a:p>
          <a:p>
            <a:pPr marL="0" indent="0">
              <a:buNone/>
            </a:pPr>
            <a:endParaRPr lang="en-US" dirty="0"/>
          </a:p>
        </p:txBody>
      </p:sp>
      <p:pic>
        <p:nvPicPr>
          <p:cNvPr id="5" name="Picture 5" descr="C:\Users\pc_user\AppData\Local\Microsoft\Windows\Temporary Internet Files\Content.IE5\FVNGPV5B\MC9000885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658" y="1222606"/>
            <a:ext cx="1586294" cy="125078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B10E117-6B84-4360-B406-C321A11C019E}" type="slidenum">
              <a:rPr lang="en-AU" smtClean="0"/>
              <a:pPr/>
              <a:t>67</a:t>
            </a:fld>
            <a:endParaRPr lang="en-AU" dirty="0"/>
          </a:p>
        </p:txBody>
      </p:sp>
    </p:spTree>
    <p:extLst>
      <p:ext uri="{BB962C8B-B14F-4D97-AF65-F5344CB8AC3E}">
        <p14:creationId xmlns:p14="http://schemas.microsoft.com/office/powerpoint/2010/main" val="8156552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AE84-DCC4-4791-8C6E-26742D223E9A}"/>
              </a:ext>
            </a:extLst>
          </p:cNvPr>
          <p:cNvSpPr>
            <a:spLocks noGrp="1"/>
          </p:cNvSpPr>
          <p:nvPr>
            <p:ph type="title"/>
          </p:nvPr>
        </p:nvSpPr>
        <p:spPr/>
        <p:txBody>
          <a:bodyPr>
            <a:normAutofit/>
          </a:bodyPr>
          <a:lstStyle/>
          <a:p>
            <a:r>
              <a:rPr lang="en-US" sz="4000" dirty="0">
                <a:solidFill>
                  <a:schemeClr val="accent5">
                    <a:lumMod val="75000"/>
                  </a:schemeClr>
                </a:solidFill>
              </a:rPr>
              <a:t>Working with/Using the Guide </a:t>
            </a:r>
          </a:p>
        </p:txBody>
      </p:sp>
      <p:sp>
        <p:nvSpPr>
          <p:cNvPr id="3" name="Content Placeholder 2">
            <a:extLst>
              <a:ext uri="{FF2B5EF4-FFF2-40B4-BE49-F238E27FC236}">
                <a16:creationId xmlns:a16="http://schemas.microsoft.com/office/drawing/2014/main" xmlns="" id="{E4D2B3DC-0862-4950-A238-7409C5E932BC}"/>
              </a:ext>
            </a:extLst>
          </p:cNvPr>
          <p:cNvSpPr>
            <a:spLocks noGrp="1"/>
          </p:cNvSpPr>
          <p:nvPr>
            <p:ph idx="1"/>
          </p:nvPr>
        </p:nvSpPr>
        <p:spPr>
          <a:xfrm>
            <a:off x="457200" y="1628800"/>
            <a:ext cx="8229600" cy="4525963"/>
          </a:xfrm>
        </p:spPr>
        <p:txBody>
          <a:bodyPr>
            <a:normAutofit/>
          </a:bodyPr>
          <a:lstStyle/>
          <a:p>
            <a:pPr marL="0" indent="0">
              <a:buNone/>
            </a:pPr>
            <a:endParaRPr lang="en-US" sz="2800" dirty="0"/>
          </a:p>
          <a:p>
            <a:pPr marL="0" indent="0">
              <a:buNone/>
            </a:pPr>
            <a:endParaRPr lang="en-US" sz="2800" dirty="0"/>
          </a:p>
          <a:p>
            <a:pPr marL="0" indent="0">
              <a:buNone/>
            </a:pPr>
            <a:r>
              <a:rPr lang="en-US" sz="2800" dirty="0"/>
              <a:t>The next activity has been designed to give ECEC practitioners the opportunity to think about the vulnerability and protective factors that are observed in day to day practice, and support them in enhancing practice.  </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2394360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04664"/>
            <a:ext cx="7772400" cy="1012825"/>
          </a:xfrm>
        </p:spPr>
        <p:txBody>
          <a:bodyPr>
            <a:noAutofit/>
          </a:bodyPr>
          <a:lstStyle/>
          <a:p>
            <a:r>
              <a:rPr lang="en-US" sz="4000" dirty="0">
                <a:solidFill>
                  <a:schemeClr val="accent5">
                    <a:lumMod val="75000"/>
                  </a:schemeClr>
                </a:solidFill>
              </a:rPr>
              <a:t>Practice Scenarios </a:t>
            </a:r>
            <a:r>
              <a:rPr lang="en-US" sz="3600" dirty="0">
                <a:solidFill>
                  <a:schemeClr val="accent5">
                    <a:lumMod val="75000"/>
                  </a:schemeClr>
                </a:solidFill>
              </a:rPr>
              <a:t/>
            </a:r>
            <a:br>
              <a:rPr lang="en-US" sz="3600" dirty="0">
                <a:solidFill>
                  <a:schemeClr val="accent5">
                    <a:lumMod val="75000"/>
                  </a:schemeClr>
                </a:solidFill>
              </a:rPr>
            </a:br>
            <a:endParaRPr lang="en-US" sz="3600" b="1" dirty="0">
              <a:solidFill>
                <a:schemeClr val="accent5">
                  <a:lumMod val="75000"/>
                </a:schemeClr>
              </a:solidFill>
            </a:endParaRPr>
          </a:p>
        </p:txBody>
      </p:sp>
      <p:sp>
        <p:nvSpPr>
          <p:cNvPr id="3" name="Subtitle 2"/>
          <p:cNvSpPr>
            <a:spLocks noGrp="1"/>
          </p:cNvSpPr>
          <p:nvPr>
            <p:ph type="subTitle" idx="1"/>
          </p:nvPr>
        </p:nvSpPr>
        <p:spPr>
          <a:xfrm>
            <a:off x="827584" y="1196752"/>
            <a:ext cx="7630616" cy="4724400"/>
          </a:xfrm>
        </p:spPr>
        <p:txBody>
          <a:bodyPr>
            <a:normAutofit lnSpcReduction="10000"/>
          </a:bodyPr>
          <a:lstStyle/>
          <a:p>
            <a:pPr algn="l"/>
            <a:r>
              <a:rPr lang="en-US" sz="2800" b="1" dirty="0">
                <a:solidFill>
                  <a:schemeClr val="tx1"/>
                </a:solidFill>
              </a:rPr>
              <a:t>ACTIVITY: </a:t>
            </a:r>
          </a:p>
          <a:p>
            <a:pPr algn="l"/>
            <a:r>
              <a:rPr lang="en-US" sz="2800" dirty="0">
                <a:solidFill>
                  <a:srgbClr val="008080"/>
                </a:solidFill>
              </a:rPr>
              <a:t>Scenarios - working in pairs or small groups:</a:t>
            </a:r>
          </a:p>
          <a:p>
            <a:pPr algn="l"/>
            <a:r>
              <a:rPr lang="en-US" sz="2800" dirty="0">
                <a:solidFill>
                  <a:schemeClr val="tx1"/>
                </a:solidFill>
              </a:rPr>
              <a:t>With reference to the Vulnerability Guide and using the Practice Scenarios. </a:t>
            </a:r>
          </a:p>
          <a:p>
            <a:pPr algn="l"/>
            <a:r>
              <a:rPr lang="en-US" sz="2800" dirty="0">
                <a:solidFill>
                  <a:schemeClr val="tx1"/>
                </a:solidFill>
              </a:rPr>
              <a:t>What do you think are the key </a:t>
            </a:r>
            <a:r>
              <a:rPr lang="en-US" sz="2800" dirty="0">
                <a:solidFill>
                  <a:srgbClr val="7030A0"/>
                </a:solidFill>
              </a:rPr>
              <a:t>indicative reasons</a:t>
            </a:r>
            <a:r>
              <a:rPr lang="en-US" sz="2800" dirty="0">
                <a:solidFill>
                  <a:schemeClr val="tx1"/>
                </a:solidFill>
              </a:rPr>
              <a:t> and the subsequent primary </a:t>
            </a:r>
            <a:r>
              <a:rPr lang="en-US" sz="2800" dirty="0">
                <a:solidFill>
                  <a:srgbClr val="7030A0"/>
                </a:solidFill>
              </a:rPr>
              <a:t>vulnerability category</a:t>
            </a:r>
            <a:r>
              <a:rPr lang="en-US" sz="2800" dirty="0">
                <a:solidFill>
                  <a:schemeClr val="tx1"/>
                </a:solidFill>
              </a:rPr>
              <a:t> for this child/children? </a:t>
            </a:r>
          </a:p>
          <a:p>
            <a:pPr marL="457200" indent="-457200" algn="l">
              <a:buFont typeface="Wingdings" panose="05000000000000000000" pitchFamily="2" charset="2"/>
              <a:buChar char="§"/>
            </a:pPr>
            <a:r>
              <a:rPr lang="en-US" sz="2800" dirty="0">
                <a:solidFill>
                  <a:schemeClr val="tx1"/>
                </a:solidFill>
              </a:rPr>
              <a:t>What </a:t>
            </a:r>
            <a:r>
              <a:rPr lang="en-US" sz="2800" dirty="0">
                <a:solidFill>
                  <a:srgbClr val="7030A0"/>
                </a:solidFill>
              </a:rPr>
              <a:t>level of vulnerability </a:t>
            </a:r>
            <a:r>
              <a:rPr lang="en-US" sz="2800" dirty="0">
                <a:solidFill>
                  <a:schemeClr val="tx1"/>
                </a:solidFill>
              </a:rPr>
              <a:t>would you think is appropriate? </a:t>
            </a:r>
          </a:p>
          <a:p>
            <a:pPr marL="457200" indent="-457200" algn="l">
              <a:buFont typeface="Wingdings" panose="05000000000000000000" pitchFamily="2" charset="2"/>
              <a:buChar char="§"/>
            </a:pPr>
            <a:r>
              <a:rPr lang="en-US" sz="2800" dirty="0">
                <a:solidFill>
                  <a:schemeClr val="tx1"/>
                </a:solidFill>
              </a:rPr>
              <a:t>Feedback to larger group. </a:t>
            </a:r>
          </a:p>
          <a:p>
            <a:pPr algn="l"/>
            <a:endParaRPr lang="en-US" sz="2800" dirty="0">
              <a:solidFill>
                <a:schemeClr val="tx1"/>
              </a:solidFill>
            </a:endParaRPr>
          </a:p>
          <a:p>
            <a:pPr algn="l"/>
            <a:endParaRPr lang="en-US" dirty="0">
              <a:solidFill>
                <a:schemeClr val="tx1"/>
              </a:solidFill>
            </a:endParaRPr>
          </a:p>
        </p:txBody>
      </p:sp>
      <p:pic>
        <p:nvPicPr>
          <p:cNvPr id="4" name="Picture 5" descr="C:\Users\pc_user\AppData\Local\Microsoft\Windows\Temporary Internet Files\Content.IE5\FVNGPV5B\MC9000885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5013176"/>
            <a:ext cx="1557836" cy="114060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B10E117-6B84-4360-B406-C321A11C019E}" type="slidenum">
              <a:rPr lang="en-AU" smtClean="0"/>
              <a:pPr/>
              <a:t>69</a:t>
            </a:fld>
            <a:endParaRPr lang="en-AU" dirty="0"/>
          </a:p>
        </p:txBody>
      </p:sp>
    </p:spTree>
    <p:extLst>
      <p:ext uri="{BB962C8B-B14F-4D97-AF65-F5344CB8AC3E}">
        <p14:creationId xmlns:p14="http://schemas.microsoft.com/office/powerpoint/2010/main" val="91404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8330" y="1377603"/>
            <a:ext cx="7920880" cy="5343872"/>
          </a:xfrm>
        </p:spPr>
        <p:txBody>
          <a:bodyPr>
            <a:normAutofit/>
          </a:bodyPr>
          <a:lstStyle/>
          <a:p>
            <a:pPr algn="l"/>
            <a:r>
              <a:rPr lang="en-AU" b="1" dirty="0">
                <a:solidFill>
                  <a:schemeClr val="tx1"/>
                </a:solidFill>
                <a:cs typeface="Arial" pitchFamily="34" charset="0"/>
              </a:rPr>
              <a:t>Short term </a:t>
            </a:r>
            <a:endParaRPr lang="en-US" b="1" dirty="0">
              <a:solidFill>
                <a:schemeClr val="tx1"/>
              </a:solidFill>
              <a:cs typeface="Arial" pitchFamily="34" charset="0"/>
            </a:endParaRPr>
          </a:p>
          <a:p>
            <a:pPr algn="l">
              <a:spcBef>
                <a:spcPts val="600"/>
              </a:spcBef>
              <a:buFont typeface="Wingdings" pitchFamily="2" charset="2"/>
              <a:buChar char="§"/>
            </a:pPr>
            <a:r>
              <a:rPr lang="en-US" sz="2800" dirty="0">
                <a:solidFill>
                  <a:srgbClr val="008080"/>
                </a:solidFill>
              </a:rPr>
              <a:t>  </a:t>
            </a:r>
            <a:r>
              <a:rPr lang="en-US" sz="3000" dirty="0">
                <a:solidFill>
                  <a:srgbClr val="008080"/>
                </a:solidFill>
              </a:rPr>
              <a:t>Development of a shared understanding between ECEC practitioners in relation to the parameters of child and family vulnerability, </a:t>
            </a:r>
            <a:r>
              <a:rPr lang="en-US" sz="3000" dirty="0">
                <a:solidFill>
                  <a:schemeClr val="accent5">
                    <a:lumMod val="75000"/>
                  </a:schemeClr>
                </a:solidFill>
              </a:rPr>
              <a:t>and protective factors. </a:t>
            </a:r>
          </a:p>
          <a:p>
            <a:pPr algn="l"/>
            <a:endParaRPr lang="en-US" sz="3000" dirty="0">
              <a:solidFill>
                <a:srgbClr val="008080"/>
              </a:solidFill>
            </a:endParaRPr>
          </a:p>
          <a:p>
            <a:pPr algn="l">
              <a:spcBef>
                <a:spcPts val="600"/>
              </a:spcBef>
              <a:buFont typeface="Wingdings" pitchFamily="2" charset="2"/>
              <a:buChar char="§"/>
            </a:pPr>
            <a:r>
              <a:rPr lang="en-US" sz="3000" dirty="0">
                <a:solidFill>
                  <a:schemeClr val="tx1"/>
                </a:solidFill>
              </a:rPr>
              <a:t>  Practitioners understand the intent</a:t>
            </a:r>
          </a:p>
          <a:p>
            <a:pPr algn="l">
              <a:spcBef>
                <a:spcPts val="600"/>
              </a:spcBef>
            </a:pPr>
            <a:r>
              <a:rPr lang="en-US" sz="3000" dirty="0">
                <a:solidFill>
                  <a:schemeClr val="tx1"/>
                </a:solidFill>
              </a:rPr>
              <a:t>of the Child &amp; Family Vulnerability  Guide </a:t>
            </a:r>
          </a:p>
          <a:p>
            <a:pPr algn="l">
              <a:spcBef>
                <a:spcPts val="600"/>
              </a:spcBef>
            </a:pPr>
            <a:r>
              <a:rPr lang="en-US" sz="3000" dirty="0">
                <a:solidFill>
                  <a:schemeClr val="tx1"/>
                </a:solidFill>
              </a:rPr>
              <a:t>and feel confident to use it.</a:t>
            </a:r>
          </a:p>
          <a:p>
            <a:endParaRPr lang="en-US" sz="6000" dirty="0"/>
          </a:p>
        </p:txBody>
      </p:sp>
      <p:sp>
        <p:nvSpPr>
          <p:cNvPr id="5" name="Title 1"/>
          <p:cNvSpPr>
            <a:spLocks noGrp="1"/>
          </p:cNvSpPr>
          <p:nvPr>
            <p:ph type="ctrTitle"/>
          </p:nvPr>
        </p:nvSpPr>
        <p:spPr>
          <a:xfrm>
            <a:off x="1043608" y="588402"/>
            <a:ext cx="6912768" cy="936104"/>
          </a:xfrm>
        </p:spPr>
        <p:txBody>
          <a:bodyPr>
            <a:noAutofit/>
          </a:bodyPr>
          <a:lstStyle/>
          <a:p>
            <a:r>
              <a:rPr lang="en-AU" dirty="0">
                <a:solidFill>
                  <a:srgbClr val="7030A0"/>
                </a:solidFill>
              </a:rPr>
              <a:t>Learning outcomes </a:t>
            </a:r>
            <a:r>
              <a:rPr lang="en-AU" sz="4000" dirty="0">
                <a:solidFill>
                  <a:srgbClr val="008080"/>
                </a:solidFill>
              </a:rPr>
              <a:t/>
            </a:r>
            <a:br>
              <a:rPr lang="en-AU" sz="4000" dirty="0">
                <a:solidFill>
                  <a:srgbClr val="008080"/>
                </a:solidFill>
              </a:rPr>
            </a:br>
            <a:endParaRPr lang="en-US" sz="4000" dirty="0">
              <a:solidFill>
                <a:srgbClr val="008080"/>
              </a:solidFill>
            </a:endParaRPr>
          </a:p>
        </p:txBody>
      </p:sp>
      <p:pic>
        <p:nvPicPr>
          <p:cNvPr id="6" name="Picture 5" descr="C:\Users\Bruce\AppData\Local\Microsoft\Windows\Temporary Internet Files\Content.IE5\BSR3MCV9\MP900408962[1].jpg"/>
          <p:cNvPicPr/>
          <p:nvPr/>
        </p:nvPicPr>
        <p:blipFill>
          <a:blip r:embed="rId3" cstate="print"/>
          <a:srcRect/>
          <a:stretch>
            <a:fillRect/>
          </a:stretch>
        </p:blipFill>
        <p:spPr bwMode="auto">
          <a:xfrm>
            <a:off x="7380312" y="3645024"/>
            <a:ext cx="1584176" cy="25922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B10E117-6B84-4360-B406-C321A11C019E}" type="slidenum">
              <a:rPr lang="en-AU" smtClean="0"/>
              <a:pPr/>
              <a:t>7</a:t>
            </a:fld>
            <a:endParaRPr lang="en-AU" dirty="0"/>
          </a:p>
        </p:txBody>
      </p:sp>
    </p:spTree>
    <p:extLst>
      <p:ext uri="{BB962C8B-B14F-4D97-AF65-F5344CB8AC3E}">
        <p14:creationId xmlns:p14="http://schemas.microsoft.com/office/powerpoint/2010/main" val="39756932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8229600" cy="4525963"/>
          </a:xfrm>
        </p:spPr>
        <p:txBody>
          <a:bodyPr>
            <a:normAutofit lnSpcReduction="10000"/>
          </a:bodyPr>
          <a:lstStyle/>
          <a:p>
            <a:pPr marL="0" indent="0">
              <a:buNone/>
            </a:pPr>
            <a:endParaRPr lang="en-AU" i="1" dirty="0"/>
          </a:p>
          <a:p>
            <a:pPr marL="0" indent="0">
              <a:buNone/>
            </a:pPr>
            <a:r>
              <a:rPr lang="en-AU" b="1" dirty="0"/>
              <a:t>Child Safe Standards </a:t>
            </a:r>
          </a:p>
          <a:p>
            <a:pPr marL="0" indent="0">
              <a:buNone/>
            </a:pPr>
            <a:r>
              <a:rPr lang="en-AU" sz="2800" dirty="0"/>
              <a:t>http://www.education.vic.gov.au/childhood/providers/regulation/Pages/childsafestandards.aspx</a:t>
            </a:r>
          </a:p>
          <a:p>
            <a:pPr marL="0" indent="0">
              <a:buNone/>
            </a:pPr>
            <a:endParaRPr lang="en-AU" sz="2800" i="1" dirty="0"/>
          </a:p>
          <a:p>
            <a:pPr marL="0" indent="0">
              <a:buNone/>
            </a:pPr>
            <a:r>
              <a:rPr lang="en-US" b="1" dirty="0"/>
              <a:t>Children at Risk Learning Portal</a:t>
            </a:r>
          </a:p>
          <a:p>
            <a:pPr marL="0" indent="0">
              <a:buNone/>
            </a:pPr>
            <a:r>
              <a:rPr lang="en-US" sz="2800" dirty="0"/>
              <a:t>https://www2.health.vic.gov.au/about/populations/vulnerable-children</a:t>
            </a:r>
          </a:p>
          <a:p>
            <a:pPr marL="0" indent="0">
              <a:buNone/>
            </a:pPr>
            <a:r>
              <a:rPr lang="en-AU" sz="2800" i="1" dirty="0"/>
              <a:t> </a:t>
            </a:r>
            <a:endParaRPr lang="en-AU" i="1" dirty="0"/>
          </a:p>
        </p:txBody>
      </p:sp>
      <p:sp>
        <p:nvSpPr>
          <p:cNvPr id="5" name="Title 4"/>
          <p:cNvSpPr>
            <a:spLocks noGrp="1"/>
          </p:cNvSpPr>
          <p:nvPr>
            <p:ph type="title"/>
          </p:nvPr>
        </p:nvSpPr>
        <p:spPr/>
        <p:txBody>
          <a:bodyPr/>
          <a:lstStyle/>
          <a:p>
            <a:r>
              <a:rPr lang="en-US" dirty="0">
                <a:solidFill>
                  <a:srgbClr val="008080"/>
                </a:solidFill>
              </a:rPr>
              <a:t>Companion resources</a:t>
            </a:r>
          </a:p>
        </p:txBody>
      </p:sp>
    </p:spTree>
    <p:extLst>
      <p:ext uri="{BB962C8B-B14F-4D97-AF65-F5344CB8AC3E}">
        <p14:creationId xmlns:p14="http://schemas.microsoft.com/office/powerpoint/2010/main" val="384032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2"/>
            <a:ext cx="7772400" cy="1181993"/>
          </a:xfrm>
        </p:spPr>
        <p:txBody>
          <a:bodyPr/>
          <a:lstStyle/>
          <a:p>
            <a:r>
              <a:rPr lang="en-US" dirty="0">
                <a:solidFill>
                  <a:srgbClr val="008080"/>
                </a:solidFill>
              </a:rPr>
              <a:t>Data Collection </a:t>
            </a:r>
            <a:endParaRPr lang="en-AU" dirty="0">
              <a:solidFill>
                <a:srgbClr val="FF0000"/>
              </a:solidFill>
            </a:endParaRPr>
          </a:p>
        </p:txBody>
      </p:sp>
      <p:sp>
        <p:nvSpPr>
          <p:cNvPr id="3" name="Subtitle 2"/>
          <p:cNvSpPr>
            <a:spLocks noGrp="1"/>
          </p:cNvSpPr>
          <p:nvPr>
            <p:ph type="subTitle" idx="1"/>
          </p:nvPr>
        </p:nvSpPr>
        <p:spPr>
          <a:xfrm>
            <a:off x="611560" y="1556792"/>
            <a:ext cx="7416824" cy="5184576"/>
          </a:xfrm>
        </p:spPr>
        <p:txBody>
          <a:bodyPr>
            <a:noAutofit/>
          </a:bodyPr>
          <a:lstStyle/>
          <a:p>
            <a:pPr algn="l"/>
            <a:r>
              <a:rPr lang="en-AU" sz="2800" dirty="0">
                <a:solidFill>
                  <a:schemeClr val="tx1"/>
                </a:solidFill>
              </a:rPr>
              <a:t>Greater Shepparton Early Childhood </a:t>
            </a:r>
          </a:p>
          <a:p>
            <a:pPr algn="l"/>
            <a:r>
              <a:rPr lang="en-AU" sz="2800" dirty="0">
                <a:solidFill>
                  <a:schemeClr val="tx1"/>
                </a:solidFill>
              </a:rPr>
              <a:t>Education and Care (ECEC) services record vulnerability data </a:t>
            </a:r>
            <a:r>
              <a:rPr lang="en-AU" sz="2800" b="1" dirty="0">
                <a:solidFill>
                  <a:schemeClr val="tx1"/>
                </a:solidFill>
              </a:rPr>
              <a:t>annually,</a:t>
            </a:r>
            <a:r>
              <a:rPr lang="en-AU" sz="2800" dirty="0">
                <a:solidFill>
                  <a:schemeClr val="tx1"/>
                </a:solidFill>
              </a:rPr>
              <a:t> and it is currently recorded manually.</a:t>
            </a:r>
          </a:p>
          <a:p>
            <a:pPr marL="342900" indent="-342900" algn="l">
              <a:buFont typeface="Wingdings" pitchFamily="2" charset="2"/>
              <a:buChar char="§"/>
            </a:pPr>
            <a:r>
              <a:rPr lang="en-AU" sz="2800" dirty="0">
                <a:solidFill>
                  <a:schemeClr val="tx1"/>
                </a:solidFill>
              </a:rPr>
              <a:t>Data collection supports practitioners to respond effectively to child/family vulnerability. </a:t>
            </a:r>
          </a:p>
          <a:p>
            <a:pPr marL="342900" indent="-342900" algn="l">
              <a:buFont typeface="Wingdings" pitchFamily="2" charset="2"/>
              <a:buChar char="§"/>
            </a:pPr>
            <a:r>
              <a:rPr lang="en-AU" sz="2800" dirty="0">
                <a:solidFill>
                  <a:schemeClr val="tx1"/>
                </a:solidFill>
              </a:rPr>
              <a:t>The data can also be collated by management to consider service development needs, the allocation of resources and to support practitioners.</a:t>
            </a:r>
          </a:p>
        </p:txBody>
      </p:sp>
      <p:sp>
        <p:nvSpPr>
          <p:cNvPr id="4" name="Slide Number Placeholder 3"/>
          <p:cNvSpPr>
            <a:spLocks noGrp="1"/>
          </p:cNvSpPr>
          <p:nvPr>
            <p:ph type="sldNum" sz="quarter" idx="12"/>
          </p:nvPr>
        </p:nvSpPr>
        <p:spPr/>
        <p:txBody>
          <a:bodyPr/>
          <a:lstStyle/>
          <a:p>
            <a:fld id="{EB10E117-6B84-4360-B406-C321A11C019E}" type="slidenum">
              <a:rPr lang="en-AU" smtClean="0"/>
              <a:pPr/>
              <a:t>71</a:t>
            </a:fld>
            <a:endParaRPr lang="en-AU" dirty="0"/>
          </a:p>
        </p:txBody>
      </p:sp>
      <p:pic>
        <p:nvPicPr>
          <p:cNvPr id="3087" name="Picture 15" descr="C:\Users\pc-user\AppData\Local\Microsoft\Windows\INetCache\IE\IHJZ3IME\datainf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9" y="188640"/>
            <a:ext cx="193295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316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txBox="1">
            <a:spLocks noGrp="1"/>
          </p:cNvSpPr>
          <p:nvPr>
            <p:ph idx="1"/>
          </p:nvPr>
        </p:nvSpPr>
        <p:spPr>
          <a:xfrm>
            <a:off x="29825" y="1497337"/>
            <a:ext cx="5046231" cy="5521512"/>
          </a:xfrm>
          <a:prstGeom prst="rect">
            <a:avLst/>
          </a:prstGeom>
          <a:noFill/>
        </p:spPr>
        <p:txBody>
          <a:bodyPr wrap="square" rtlCol="0">
            <a:spAutoFit/>
          </a:bodyPr>
          <a:lstStyle/>
          <a:p>
            <a:pPr>
              <a:buNone/>
            </a:pPr>
            <a:r>
              <a:rPr lang="en-AU" sz="2800" dirty="0"/>
              <a:t>    The ECEC practitioner firstly </a:t>
            </a:r>
          </a:p>
          <a:p>
            <a:pPr>
              <a:buNone/>
            </a:pPr>
            <a:r>
              <a:rPr lang="en-AU" sz="2800" dirty="0"/>
              <a:t>    considers the </a:t>
            </a:r>
            <a:r>
              <a:rPr lang="en-AU" sz="2800" i="1" dirty="0">
                <a:solidFill>
                  <a:srgbClr val="008080"/>
                </a:solidFill>
              </a:rPr>
              <a:t>vulnerability</a:t>
            </a:r>
          </a:p>
          <a:p>
            <a:pPr>
              <a:buNone/>
            </a:pPr>
            <a:r>
              <a:rPr lang="en-AU" sz="2800" i="1" dirty="0">
                <a:solidFill>
                  <a:srgbClr val="008080"/>
                </a:solidFill>
              </a:rPr>
              <a:t>     and protective indicators </a:t>
            </a:r>
            <a:r>
              <a:rPr lang="en-AU" sz="2800" i="1" dirty="0"/>
              <a:t>as set out on page 4 of the Vulnerability Guide </a:t>
            </a:r>
          </a:p>
          <a:p>
            <a:pPr>
              <a:buNone/>
            </a:pPr>
            <a:r>
              <a:rPr lang="en-AU" sz="2800" i="1" dirty="0"/>
              <a:t>     </a:t>
            </a:r>
          </a:p>
          <a:p>
            <a:pPr>
              <a:buNone/>
            </a:pPr>
            <a:r>
              <a:rPr lang="en-AU" sz="2800" i="1" dirty="0"/>
              <a:t>     </a:t>
            </a:r>
            <a:r>
              <a:rPr lang="en-AU" sz="2800" dirty="0"/>
              <a:t>Then considers the </a:t>
            </a:r>
            <a:r>
              <a:rPr lang="en-AU" sz="2800" i="1" dirty="0">
                <a:solidFill>
                  <a:srgbClr val="008080"/>
                </a:solidFill>
              </a:rPr>
              <a:t>level </a:t>
            </a:r>
          </a:p>
          <a:p>
            <a:pPr>
              <a:buNone/>
            </a:pPr>
            <a:r>
              <a:rPr lang="en-AU" sz="2800" i="1" dirty="0">
                <a:solidFill>
                  <a:srgbClr val="008080"/>
                </a:solidFill>
              </a:rPr>
              <a:t>     of vulnerability </a:t>
            </a:r>
            <a:r>
              <a:rPr lang="en-AU" sz="2800" dirty="0">
                <a:solidFill>
                  <a:srgbClr val="008080"/>
                </a:solidFill>
              </a:rPr>
              <a:t>on </a:t>
            </a:r>
          </a:p>
          <a:p>
            <a:pPr>
              <a:buNone/>
            </a:pPr>
            <a:r>
              <a:rPr lang="en-AU" sz="2800" dirty="0">
                <a:solidFill>
                  <a:srgbClr val="008080"/>
                </a:solidFill>
              </a:rPr>
              <a:t>     page 2 of the Guide. </a:t>
            </a:r>
            <a:endParaRPr lang="en-AU" sz="2800" dirty="0"/>
          </a:p>
          <a:p>
            <a:pPr>
              <a:buNone/>
            </a:pPr>
            <a:r>
              <a:rPr lang="en-AU" sz="2800" dirty="0"/>
              <a:t> </a:t>
            </a:r>
          </a:p>
          <a:p>
            <a:pPr>
              <a:buNone/>
            </a:pPr>
            <a:endParaRPr lang="en-AU" sz="2800" dirty="0"/>
          </a:p>
        </p:txBody>
      </p:sp>
      <p:sp>
        <p:nvSpPr>
          <p:cNvPr id="5" name="Slide Number Placeholder 4"/>
          <p:cNvSpPr>
            <a:spLocks noGrp="1"/>
          </p:cNvSpPr>
          <p:nvPr>
            <p:ph type="sldNum" sz="quarter" idx="12"/>
          </p:nvPr>
        </p:nvSpPr>
        <p:spPr/>
        <p:txBody>
          <a:bodyPr/>
          <a:lstStyle/>
          <a:p>
            <a:fld id="{EB10E117-6B84-4360-B406-C321A11C019E}" type="slidenum">
              <a:rPr lang="en-AU" smtClean="0"/>
              <a:pPr/>
              <a:t>72</a:t>
            </a:fld>
            <a:endParaRPr lang="en-AU" dirty="0"/>
          </a:p>
        </p:txBody>
      </p:sp>
      <p:sp>
        <p:nvSpPr>
          <p:cNvPr id="9" name="Title 1"/>
          <p:cNvSpPr>
            <a:spLocks noGrp="1"/>
          </p:cNvSpPr>
          <p:nvPr>
            <p:ph type="title"/>
          </p:nvPr>
        </p:nvSpPr>
        <p:spPr>
          <a:xfrm>
            <a:off x="495559" y="229834"/>
            <a:ext cx="8152882" cy="836712"/>
          </a:xfrm>
        </p:spPr>
        <p:txBody>
          <a:bodyPr>
            <a:normAutofit/>
          </a:bodyPr>
          <a:lstStyle/>
          <a:p>
            <a:pPr algn="l"/>
            <a:r>
              <a:rPr lang="en-US" dirty="0">
                <a:solidFill>
                  <a:srgbClr val="008080"/>
                </a:solidFill>
              </a:rPr>
              <a:t>          </a:t>
            </a:r>
            <a:r>
              <a:rPr lang="en-US" sz="4000" dirty="0">
                <a:solidFill>
                  <a:srgbClr val="008080"/>
                </a:solidFill>
              </a:rPr>
              <a:t>Data Collection…</a:t>
            </a:r>
            <a:endParaRPr lang="en-AU" sz="3100" b="1" dirty="0">
              <a:solidFill>
                <a:srgbClr val="FF0000"/>
              </a:solidFill>
            </a:endParaRPr>
          </a:p>
        </p:txBody>
      </p:sp>
      <p:pic>
        <p:nvPicPr>
          <p:cNvPr id="2" name="Picture 1">
            <a:extLst>
              <a:ext uri="{FF2B5EF4-FFF2-40B4-BE49-F238E27FC236}">
                <a16:creationId xmlns:a16="http://schemas.microsoft.com/office/drawing/2014/main" xmlns="" id="{6A6AB71D-C75D-4E44-B62B-DF0A7F980D5F}"/>
              </a:ext>
            </a:extLst>
          </p:cNvPr>
          <p:cNvPicPr>
            <a:picLocks noChangeAspect="1"/>
          </p:cNvPicPr>
          <p:nvPr/>
        </p:nvPicPr>
        <p:blipFill>
          <a:blip r:embed="rId3"/>
          <a:stretch>
            <a:fillRect/>
          </a:stretch>
        </p:blipFill>
        <p:spPr>
          <a:xfrm>
            <a:off x="6084168" y="648190"/>
            <a:ext cx="2133600" cy="3006661"/>
          </a:xfrm>
          <a:prstGeom prst="rect">
            <a:avLst/>
          </a:prstGeom>
          <a:ln w="19050">
            <a:solidFill>
              <a:schemeClr val="accent1"/>
            </a:solidFill>
          </a:ln>
        </p:spPr>
      </p:pic>
      <p:pic>
        <p:nvPicPr>
          <p:cNvPr id="3" name="Picture 2">
            <a:extLst>
              <a:ext uri="{FF2B5EF4-FFF2-40B4-BE49-F238E27FC236}">
                <a16:creationId xmlns:a16="http://schemas.microsoft.com/office/drawing/2014/main" xmlns="" id="{2926BCFB-4006-47A8-AC6C-9BA994DA03AB}"/>
              </a:ext>
            </a:extLst>
          </p:cNvPr>
          <p:cNvPicPr>
            <a:picLocks noChangeAspect="1"/>
          </p:cNvPicPr>
          <p:nvPr/>
        </p:nvPicPr>
        <p:blipFill>
          <a:blip r:embed="rId4"/>
          <a:stretch>
            <a:fillRect/>
          </a:stretch>
        </p:blipFill>
        <p:spPr>
          <a:xfrm>
            <a:off x="4209003" y="3931451"/>
            <a:ext cx="4905172" cy="2151190"/>
          </a:xfrm>
          <a:prstGeom prst="rect">
            <a:avLst/>
          </a:prstGeom>
        </p:spPr>
      </p:pic>
      <p:cxnSp>
        <p:nvCxnSpPr>
          <p:cNvPr id="6" name="Straight Arrow Connector 5">
            <a:extLst>
              <a:ext uri="{FF2B5EF4-FFF2-40B4-BE49-F238E27FC236}">
                <a16:creationId xmlns:a16="http://schemas.microsoft.com/office/drawing/2014/main" xmlns="" id="{951FBE5F-17CC-4F6C-A368-BA0F16999DFC}"/>
              </a:ext>
            </a:extLst>
          </p:cNvPr>
          <p:cNvCxnSpPr/>
          <p:nvPr/>
        </p:nvCxnSpPr>
        <p:spPr>
          <a:xfrm>
            <a:off x="5076056" y="2348880"/>
            <a:ext cx="6480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xmlns="" id="{05CEE906-95A7-4A21-B116-86C98505EEB2}"/>
              </a:ext>
            </a:extLst>
          </p:cNvPr>
          <p:cNvCxnSpPr/>
          <p:nvPr/>
        </p:nvCxnSpPr>
        <p:spPr>
          <a:xfrm>
            <a:off x="3491880" y="5301208"/>
            <a:ext cx="6480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0945"/>
            <a:ext cx="7416824" cy="792088"/>
          </a:xfrm>
        </p:spPr>
        <p:txBody>
          <a:bodyPr/>
          <a:lstStyle/>
          <a:p>
            <a:r>
              <a:rPr lang="en-US" dirty="0">
                <a:solidFill>
                  <a:srgbClr val="008080"/>
                </a:solidFill>
              </a:rPr>
              <a:t>Data Collection</a:t>
            </a:r>
            <a:endParaRPr lang="en-US" dirty="0"/>
          </a:p>
        </p:txBody>
      </p:sp>
      <p:sp>
        <p:nvSpPr>
          <p:cNvPr id="3" name="Content Placeholder 2"/>
          <p:cNvSpPr>
            <a:spLocks noGrp="1"/>
          </p:cNvSpPr>
          <p:nvPr>
            <p:ph idx="1"/>
          </p:nvPr>
        </p:nvSpPr>
        <p:spPr>
          <a:xfrm>
            <a:off x="395536" y="1196752"/>
            <a:ext cx="8229600" cy="4896544"/>
          </a:xfrm>
        </p:spPr>
        <p:txBody>
          <a:bodyPr/>
          <a:lstStyle/>
          <a:p>
            <a:pPr>
              <a:buNone/>
            </a:pPr>
            <a:endParaRPr lang="en-AU" dirty="0"/>
          </a:p>
          <a:p>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73</a:t>
            </a:fld>
            <a:endParaRPr lang="en-AU" dirty="0"/>
          </a:p>
        </p:txBody>
      </p:sp>
      <p:sp>
        <p:nvSpPr>
          <p:cNvPr id="8" name="TextBox 7"/>
          <p:cNvSpPr txBox="1"/>
          <p:nvPr/>
        </p:nvSpPr>
        <p:spPr>
          <a:xfrm>
            <a:off x="611560" y="1997839"/>
            <a:ext cx="3528392" cy="2862322"/>
          </a:xfrm>
          <a:prstGeom prst="rect">
            <a:avLst/>
          </a:prstGeom>
          <a:noFill/>
        </p:spPr>
        <p:txBody>
          <a:bodyPr wrap="square" rtlCol="0">
            <a:spAutoFit/>
          </a:bodyPr>
          <a:lstStyle/>
          <a:p>
            <a:pPr>
              <a:buFont typeface="Wingdings" pitchFamily="2" charset="2"/>
              <a:buChar char="§"/>
            </a:pPr>
            <a:endParaRPr lang="en-US" sz="2000" dirty="0"/>
          </a:p>
          <a:p>
            <a:pPr>
              <a:buNone/>
            </a:pPr>
            <a:r>
              <a:rPr lang="en-AU" sz="2800" dirty="0"/>
              <a:t>Complete the </a:t>
            </a:r>
            <a:r>
              <a:rPr lang="en-AU" sz="2800" dirty="0">
                <a:solidFill>
                  <a:srgbClr val="7030A0"/>
                </a:solidFill>
              </a:rPr>
              <a:t>ECEC</a:t>
            </a:r>
          </a:p>
          <a:p>
            <a:pPr>
              <a:buNone/>
            </a:pPr>
            <a:r>
              <a:rPr lang="en-AU" sz="2800" dirty="0">
                <a:solidFill>
                  <a:srgbClr val="7030A0"/>
                </a:solidFill>
              </a:rPr>
              <a:t>Vulnerability Guide </a:t>
            </a:r>
            <a:r>
              <a:rPr lang="en-AU" sz="2800" u="sng" dirty="0">
                <a:solidFill>
                  <a:srgbClr val="7030A0"/>
                </a:solidFill>
              </a:rPr>
              <a:t>Audit </a:t>
            </a:r>
            <a:r>
              <a:rPr lang="en-AU" sz="2800" dirty="0">
                <a:solidFill>
                  <a:srgbClr val="7030A0"/>
                </a:solidFill>
              </a:rPr>
              <a:t>Record</a:t>
            </a:r>
          </a:p>
          <a:p>
            <a:pPr>
              <a:buNone/>
            </a:pPr>
            <a:r>
              <a:rPr lang="en-AU" sz="2800" dirty="0"/>
              <a:t>as indicated on the</a:t>
            </a:r>
          </a:p>
          <a:p>
            <a:pPr>
              <a:buNone/>
            </a:pPr>
            <a:r>
              <a:rPr lang="en-AU" sz="2800" dirty="0"/>
              <a:t>Vulnerability Guide.</a:t>
            </a:r>
          </a:p>
          <a:p>
            <a:pPr>
              <a:buFont typeface="Wingdings" pitchFamily="2" charset="2"/>
              <a:buChar char="§"/>
            </a:pPr>
            <a:endParaRPr lang="en-US" sz="2000" dirty="0"/>
          </a:p>
        </p:txBody>
      </p:sp>
      <p:pic>
        <p:nvPicPr>
          <p:cNvPr id="6" name="Picture 5">
            <a:extLst>
              <a:ext uri="{FF2B5EF4-FFF2-40B4-BE49-F238E27FC236}">
                <a16:creationId xmlns:a16="http://schemas.microsoft.com/office/drawing/2014/main" xmlns="" id="{9D7DDF29-C0A3-4DED-8036-68D91EA36364}"/>
              </a:ext>
            </a:extLst>
          </p:cNvPr>
          <p:cNvPicPr>
            <a:picLocks noChangeAspect="1"/>
          </p:cNvPicPr>
          <p:nvPr/>
        </p:nvPicPr>
        <p:blipFill>
          <a:blip r:embed="rId3"/>
          <a:stretch>
            <a:fillRect/>
          </a:stretch>
        </p:blipFill>
        <p:spPr>
          <a:xfrm>
            <a:off x="4355976" y="975813"/>
            <a:ext cx="4128109" cy="5370690"/>
          </a:xfrm>
          <a:prstGeom prst="rect">
            <a:avLst/>
          </a:prstGeom>
          <a:ln w="19050">
            <a:solidFill>
              <a:schemeClr val="tx1"/>
            </a:solidFill>
          </a:ln>
        </p:spPr>
      </p:pic>
    </p:spTree>
    <p:extLst>
      <p:ext uri="{BB962C8B-B14F-4D97-AF65-F5344CB8AC3E}">
        <p14:creationId xmlns:p14="http://schemas.microsoft.com/office/powerpoint/2010/main" val="40529876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39" y="247873"/>
            <a:ext cx="7416824" cy="792088"/>
          </a:xfrm>
        </p:spPr>
        <p:txBody>
          <a:bodyPr/>
          <a:lstStyle/>
          <a:p>
            <a:r>
              <a:rPr lang="en-US" dirty="0">
                <a:solidFill>
                  <a:srgbClr val="008080"/>
                </a:solidFill>
              </a:rPr>
              <a:t>Data Collection</a:t>
            </a:r>
            <a:endParaRPr lang="en-US" dirty="0"/>
          </a:p>
        </p:txBody>
      </p:sp>
      <p:sp>
        <p:nvSpPr>
          <p:cNvPr id="3" name="Content Placeholder 2"/>
          <p:cNvSpPr>
            <a:spLocks noGrp="1"/>
          </p:cNvSpPr>
          <p:nvPr>
            <p:ph idx="1"/>
          </p:nvPr>
        </p:nvSpPr>
        <p:spPr>
          <a:xfrm>
            <a:off x="395536" y="1196752"/>
            <a:ext cx="8229600" cy="4896544"/>
          </a:xfrm>
        </p:spPr>
        <p:txBody>
          <a:bodyPr/>
          <a:lstStyle/>
          <a:p>
            <a:pPr>
              <a:buNone/>
            </a:pPr>
            <a:endParaRPr lang="en-AU" dirty="0"/>
          </a:p>
          <a:p>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74</a:t>
            </a:fld>
            <a:endParaRPr lang="en-AU" dirty="0"/>
          </a:p>
        </p:txBody>
      </p:sp>
      <p:sp>
        <p:nvSpPr>
          <p:cNvPr id="8" name="TextBox 7"/>
          <p:cNvSpPr txBox="1"/>
          <p:nvPr/>
        </p:nvSpPr>
        <p:spPr>
          <a:xfrm>
            <a:off x="312785" y="1567532"/>
            <a:ext cx="8075639" cy="4524315"/>
          </a:xfrm>
          <a:prstGeom prst="rect">
            <a:avLst/>
          </a:prstGeom>
          <a:noFill/>
        </p:spPr>
        <p:txBody>
          <a:bodyPr wrap="square" rtlCol="0">
            <a:spAutoFit/>
          </a:bodyPr>
          <a:lstStyle/>
          <a:p>
            <a:pPr>
              <a:buFont typeface="Wingdings" pitchFamily="2" charset="2"/>
              <a:buChar char="§"/>
            </a:pPr>
            <a:r>
              <a:rPr lang="en-US" sz="2400" dirty="0"/>
              <a:t>   Consider each child as per  previous slide.</a:t>
            </a:r>
          </a:p>
          <a:p>
            <a:pPr>
              <a:buFont typeface="Wingdings" pitchFamily="2" charset="2"/>
              <a:buChar char="§"/>
            </a:pPr>
            <a:r>
              <a:rPr lang="en-US" sz="2400" dirty="0"/>
              <a:t>   Children </a:t>
            </a:r>
            <a:r>
              <a:rPr lang="en-US" sz="2400" b="1" dirty="0">
                <a:solidFill>
                  <a:srgbClr val="669900"/>
                </a:solidFill>
              </a:rPr>
              <a:t>‘On Track</a:t>
            </a:r>
            <a:r>
              <a:rPr lang="en-US" sz="2400" dirty="0">
                <a:solidFill>
                  <a:srgbClr val="669900"/>
                </a:solidFill>
              </a:rPr>
              <a:t>’ </a:t>
            </a:r>
            <a:r>
              <a:rPr lang="en-US" sz="2400" dirty="0"/>
              <a:t>do not  need to be recorded.</a:t>
            </a:r>
          </a:p>
          <a:p>
            <a:pPr>
              <a:buFont typeface="Wingdings" pitchFamily="2" charset="2"/>
              <a:buChar char="§"/>
            </a:pPr>
            <a:r>
              <a:rPr lang="en-US" sz="2400" dirty="0"/>
              <a:t>   Children considered vulnerable in one or more</a:t>
            </a:r>
          </a:p>
          <a:p>
            <a:r>
              <a:rPr lang="en-US" sz="2400" dirty="0"/>
              <a:t>     categories need to recorded.</a:t>
            </a:r>
          </a:p>
          <a:p>
            <a:endParaRPr lang="en-US" sz="2400" dirty="0"/>
          </a:p>
          <a:p>
            <a:pPr>
              <a:buFont typeface="Wingdings" pitchFamily="2" charset="2"/>
              <a:buChar char="§"/>
            </a:pPr>
            <a:r>
              <a:rPr lang="en-US" sz="2400" dirty="0"/>
              <a:t>   Use child’s number on the sign-in sheet to de-identify   </a:t>
            </a:r>
          </a:p>
          <a:p>
            <a:r>
              <a:rPr lang="en-US" sz="2400" dirty="0"/>
              <a:t>     data.</a:t>
            </a:r>
          </a:p>
          <a:p>
            <a:pPr>
              <a:buFont typeface="Wingdings" pitchFamily="2" charset="2"/>
              <a:buChar char="§"/>
            </a:pPr>
            <a:r>
              <a:rPr lang="en-US" sz="2400" dirty="0"/>
              <a:t>   Use </a:t>
            </a:r>
            <a:r>
              <a:rPr lang="en-US" sz="2400" b="1" dirty="0">
                <a:solidFill>
                  <a:srgbClr val="C00000"/>
                </a:solidFill>
              </a:rPr>
              <a:t>1</a:t>
            </a:r>
            <a:r>
              <a:rPr lang="en-US" sz="2400" dirty="0"/>
              <a:t> to record the main area of vulnerability for the child</a:t>
            </a:r>
          </a:p>
          <a:p>
            <a:r>
              <a:rPr lang="en-US" sz="2400" dirty="0"/>
              <a:t>     e.g. ’Family Composition and Dynamics’.</a:t>
            </a:r>
          </a:p>
          <a:p>
            <a:r>
              <a:rPr lang="en-US" sz="2400" dirty="0"/>
              <a:t>    </a:t>
            </a:r>
          </a:p>
          <a:p>
            <a:pPr>
              <a:buFont typeface="Wingdings" pitchFamily="2" charset="2"/>
              <a:buChar char="§"/>
            </a:pPr>
            <a:r>
              <a:rPr lang="en-US" sz="2400" dirty="0"/>
              <a:t>   If there are other areas of concern these are recorded as </a:t>
            </a:r>
            <a:r>
              <a:rPr lang="en-US" sz="2400" b="1" dirty="0">
                <a:solidFill>
                  <a:srgbClr val="C00000"/>
                </a:solidFill>
              </a:rPr>
              <a:t>2</a:t>
            </a:r>
            <a:r>
              <a:rPr lang="en-US" sz="2400" dirty="0"/>
              <a:t> or  </a:t>
            </a:r>
          </a:p>
          <a:p>
            <a:r>
              <a:rPr lang="en-US" sz="2400" b="1" dirty="0">
                <a:solidFill>
                  <a:srgbClr val="C00000"/>
                </a:solidFill>
              </a:rPr>
              <a:t>     3</a:t>
            </a:r>
            <a:r>
              <a:rPr lang="en-US" sz="2400" dirty="0"/>
              <a:t> in order of concern  (if needed).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43" y="136525"/>
            <a:ext cx="8229600" cy="764704"/>
          </a:xfrm>
        </p:spPr>
        <p:txBody>
          <a:bodyPr>
            <a:normAutofit/>
          </a:bodyPr>
          <a:lstStyle/>
          <a:p>
            <a:r>
              <a:rPr lang="en-US" dirty="0">
                <a:solidFill>
                  <a:srgbClr val="008080"/>
                </a:solidFill>
              </a:rPr>
              <a:t>The next steps…</a:t>
            </a:r>
          </a:p>
        </p:txBody>
      </p:sp>
      <p:sp>
        <p:nvSpPr>
          <p:cNvPr id="3" name="Content Placeholder 2"/>
          <p:cNvSpPr>
            <a:spLocks noGrp="1"/>
          </p:cNvSpPr>
          <p:nvPr>
            <p:ph idx="1"/>
          </p:nvPr>
        </p:nvSpPr>
        <p:spPr>
          <a:xfrm>
            <a:off x="341725" y="1124744"/>
            <a:ext cx="7776864" cy="5353922"/>
          </a:xfrm>
        </p:spPr>
        <p:txBody>
          <a:bodyPr>
            <a:normAutofit fontScale="62500" lnSpcReduction="20000"/>
          </a:bodyPr>
          <a:lstStyle/>
          <a:p>
            <a:pPr>
              <a:buNone/>
            </a:pPr>
            <a:r>
              <a:rPr lang="en-AU" sz="4500" dirty="0"/>
              <a:t>Consider the data collection results and decide</a:t>
            </a:r>
          </a:p>
          <a:p>
            <a:pPr>
              <a:buNone/>
            </a:pPr>
            <a:r>
              <a:rPr lang="en-AU" sz="4500" dirty="0"/>
              <a:t>what response is required:</a:t>
            </a:r>
          </a:p>
          <a:p>
            <a:pPr>
              <a:buFont typeface="Wingdings" pitchFamily="2" charset="2"/>
              <a:buChar char="§"/>
            </a:pPr>
            <a:r>
              <a:rPr lang="en-AU" sz="4500" dirty="0"/>
              <a:t>How can I support this child (e.g. program planning, referral/s) and the family e.g. referral to support services?</a:t>
            </a:r>
          </a:p>
          <a:p>
            <a:pPr>
              <a:buFont typeface="Wingdings" pitchFamily="2" charset="2"/>
              <a:buChar char="§"/>
            </a:pPr>
            <a:r>
              <a:rPr lang="en-AU" sz="4500" dirty="0">
                <a:solidFill>
                  <a:srgbClr val="008080"/>
                </a:solidFill>
              </a:rPr>
              <a:t>How do I collaborate effectively with other services?</a:t>
            </a:r>
          </a:p>
          <a:p>
            <a:pPr>
              <a:buFont typeface="Wingdings" pitchFamily="2" charset="2"/>
              <a:buChar char="§"/>
            </a:pPr>
            <a:r>
              <a:rPr lang="en-AU" sz="4500" dirty="0"/>
              <a:t>How do I maintain a consistent focus on the </a:t>
            </a:r>
          </a:p>
          <a:p>
            <a:pPr marL="0" indent="0">
              <a:buNone/>
            </a:pPr>
            <a:r>
              <a:rPr lang="en-AU" sz="4500" dirty="0"/>
              <a:t>     child/family needs?</a:t>
            </a:r>
          </a:p>
          <a:p>
            <a:pPr>
              <a:buFont typeface="Wingdings" pitchFamily="2" charset="2"/>
              <a:buChar char="§"/>
            </a:pPr>
            <a:r>
              <a:rPr lang="en-AU" sz="4500" dirty="0">
                <a:solidFill>
                  <a:srgbClr val="008080"/>
                </a:solidFill>
              </a:rPr>
              <a:t>If your service/group of services has decided to develop/keep a data base, then submit your </a:t>
            </a:r>
          </a:p>
          <a:p>
            <a:pPr marL="0" indent="0">
              <a:buNone/>
            </a:pPr>
            <a:r>
              <a:rPr lang="en-AU" sz="4500" dirty="0">
                <a:solidFill>
                  <a:srgbClr val="008080"/>
                </a:solidFill>
              </a:rPr>
              <a:t>    data to management as required. </a:t>
            </a:r>
          </a:p>
          <a:p>
            <a:pPr marL="0" indent="0">
              <a:buNone/>
            </a:pPr>
            <a:endParaRPr lang="en-AU" sz="4500" dirty="0">
              <a:solidFill>
                <a:srgbClr val="008080"/>
              </a:solidFill>
            </a:endParaRPr>
          </a:p>
          <a:p>
            <a:pPr>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75</a:t>
            </a:fld>
            <a:endParaRPr lang="en-AU" dirty="0"/>
          </a:p>
        </p:txBody>
      </p:sp>
      <p:pic>
        <p:nvPicPr>
          <p:cNvPr id="2052" name="Picture 4" descr="C:\Users\Bruce\AppData\Local\Microsoft\Windows\Temporary Internet Files\Content.IE5\BSR3MCV9\clip-art0020[1].jpg"/>
          <p:cNvPicPr>
            <a:picLocks noChangeAspect="1" noChangeArrowheads="1"/>
          </p:cNvPicPr>
          <p:nvPr/>
        </p:nvPicPr>
        <p:blipFill>
          <a:blip r:embed="rId3" cstate="print"/>
          <a:srcRect/>
          <a:stretch>
            <a:fillRect/>
          </a:stretch>
        </p:blipFill>
        <p:spPr bwMode="auto">
          <a:xfrm>
            <a:off x="7380312" y="260648"/>
            <a:ext cx="1452945" cy="1512168"/>
          </a:xfrm>
          <a:prstGeom prst="rect">
            <a:avLst/>
          </a:prstGeom>
          <a:noFill/>
        </p:spPr>
      </p:pic>
      <p:pic>
        <p:nvPicPr>
          <p:cNvPr id="2058" name="Picture 10" descr="C:\Users\Bruce\AppData\Local\Microsoft\Windows\Temporary Internet Files\Content.IE5\LFGW78RW\teamwork-kids-323x400[1].jpg"/>
          <p:cNvPicPr>
            <a:picLocks noChangeAspect="1" noChangeArrowheads="1"/>
          </p:cNvPicPr>
          <p:nvPr/>
        </p:nvPicPr>
        <p:blipFill>
          <a:blip r:embed="rId4" cstate="print"/>
          <a:srcRect/>
          <a:stretch>
            <a:fillRect/>
          </a:stretch>
        </p:blipFill>
        <p:spPr bwMode="auto">
          <a:xfrm>
            <a:off x="7452320" y="2852936"/>
            <a:ext cx="1296144" cy="1728192"/>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67337-D51E-4291-AB1A-F1A006652800}"/>
              </a:ext>
            </a:extLst>
          </p:cNvPr>
          <p:cNvSpPr>
            <a:spLocks noGrp="1"/>
          </p:cNvSpPr>
          <p:nvPr>
            <p:ph type="title"/>
          </p:nvPr>
        </p:nvSpPr>
        <p:spPr>
          <a:xfrm>
            <a:off x="179512" y="0"/>
            <a:ext cx="8748464" cy="1143000"/>
          </a:xfrm>
        </p:spPr>
        <p:txBody>
          <a:bodyPr>
            <a:normAutofit/>
          </a:bodyPr>
          <a:lstStyle/>
          <a:p>
            <a:r>
              <a:rPr lang="en-US" dirty="0">
                <a:solidFill>
                  <a:srgbClr val="7030A0"/>
                </a:solidFill>
              </a:rPr>
              <a:t>Resources - </a:t>
            </a:r>
            <a:r>
              <a:rPr lang="en-US" i="1" u="sng" dirty="0">
                <a:solidFill>
                  <a:srgbClr val="00B050"/>
                </a:solidFill>
              </a:rPr>
              <a:t>Child Record </a:t>
            </a:r>
            <a:r>
              <a:rPr lang="en-US" i="1" dirty="0">
                <a:solidFill>
                  <a:srgbClr val="00B050"/>
                </a:solidFill>
              </a:rPr>
              <a:t>Form </a:t>
            </a:r>
          </a:p>
        </p:txBody>
      </p:sp>
      <p:sp>
        <p:nvSpPr>
          <p:cNvPr id="3" name="Content Placeholder 2">
            <a:extLst>
              <a:ext uri="{FF2B5EF4-FFF2-40B4-BE49-F238E27FC236}">
                <a16:creationId xmlns:a16="http://schemas.microsoft.com/office/drawing/2014/main" xmlns="" id="{03F35765-7FB3-44F2-94B9-2DA15431748A}"/>
              </a:ext>
            </a:extLst>
          </p:cNvPr>
          <p:cNvSpPr>
            <a:spLocks noGrp="1"/>
          </p:cNvSpPr>
          <p:nvPr>
            <p:ph idx="1"/>
          </p:nvPr>
        </p:nvSpPr>
        <p:spPr>
          <a:xfrm>
            <a:off x="4538949" y="1372864"/>
            <a:ext cx="4104456" cy="5040560"/>
          </a:xfrm>
        </p:spPr>
        <p:txBody>
          <a:bodyPr>
            <a:normAutofit fontScale="92500" lnSpcReduction="20000"/>
          </a:bodyPr>
          <a:lstStyle/>
          <a:p>
            <a:pPr marL="0" indent="0">
              <a:lnSpc>
                <a:spcPct val="120000"/>
              </a:lnSpc>
              <a:buNone/>
            </a:pPr>
            <a:r>
              <a:rPr lang="en-US" sz="2800" dirty="0"/>
              <a:t>The </a:t>
            </a:r>
            <a:r>
              <a:rPr lang="en-US" sz="2800" dirty="0">
                <a:solidFill>
                  <a:srgbClr val="00B050"/>
                </a:solidFill>
              </a:rPr>
              <a:t>Vulnerability Guide </a:t>
            </a:r>
            <a:r>
              <a:rPr lang="en-US" sz="2800" u="sng" dirty="0">
                <a:solidFill>
                  <a:srgbClr val="00B050"/>
                </a:solidFill>
              </a:rPr>
              <a:t>Child Record </a:t>
            </a:r>
            <a:r>
              <a:rPr lang="en-US" sz="2800" dirty="0">
                <a:solidFill>
                  <a:srgbClr val="00B050"/>
                </a:solidFill>
              </a:rPr>
              <a:t>Form </a:t>
            </a:r>
            <a:r>
              <a:rPr lang="en-US" sz="2800" dirty="0"/>
              <a:t>has been designed to support practitioners to respond to  the needs identified in the Data Collection form.</a:t>
            </a:r>
          </a:p>
          <a:p>
            <a:pPr marL="0" indent="0">
              <a:lnSpc>
                <a:spcPct val="120000"/>
              </a:lnSpc>
              <a:buNone/>
            </a:pPr>
            <a:endParaRPr lang="en-US" sz="2800" dirty="0"/>
          </a:p>
          <a:p>
            <a:pPr marL="0" indent="0">
              <a:lnSpc>
                <a:spcPct val="120000"/>
              </a:lnSpc>
              <a:buNone/>
            </a:pPr>
            <a:r>
              <a:rPr lang="en-US" sz="2800" dirty="0"/>
              <a:t>Complete the form and retain in the child’s records to support program planning and review.</a:t>
            </a:r>
          </a:p>
          <a:p>
            <a:pPr marL="0" indent="0">
              <a:buNone/>
            </a:pPr>
            <a:endParaRPr lang="en-US" sz="2400" dirty="0">
              <a:solidFill>
                <a:srgbClr val="FF0000"/>
              </a:solidFill>
            </a:endParaRPr>
          </a:p>
        </p:txBody>
      </p:sp>
      <p:sp>
        <p:nvSpPr>
          <p:cNvPr id="4" name="Slide Number Placeholder 3">
            <a:extLst>
              <a:ext uri="{FF2B5EF4-FFF2-40B4-BE49-F238E27FC236}">
                <a16:creationId xmlns:a16="http://schemas.microsoft.com/office/drawing/2014/main" xmlns="" id="{633C2F93-DFF2-450F-BC2E-2A8DD2C6111D}"/>
              </a:ext>
            </a:extLst>
          </p:cNvPr>
          <p:cNvSpPr>
            <a:spLocks noGrp="1"/>
          </p:cNvSpPr>
          <p:nvPr>
            <p:ph type="sldNum" sz="quarter" idx="12"/>
          </p:nvPr>
        </p:nvSpPr>
        <p:spPr/>
        <p:txBody>
          <a:bodyPr/>
          <a:lstStyle/>
          <a:p>
            <a:fld id="{EB10E117-6B84-4360-B406-C321A11C019E}" type="slidenum">
              <a:rPr lang="en-AU" smtClean="0"/>
              <a:pPr/>
              <a:t>76</a:t>
            </a:fld>
            <a:endParaRPr lang="en-AU" dirty="0"/>
          </a:p>
        </p:txBody>
      </p:sp>
      <p:pic>
        <p:nvPicPr>
          <p:cNvPr id="6" name="Picture 5">
            <a:extLst>
              <a:ext uri="{FF2B5EF4-FFF2-40B4-BE49-F238E27FC236}">
                <a16:creationId xmlns:a16="http://schemas.microsoft.com/office/drawing/2014/main" xmlns="" id="{9036FF2B-5608-4952-9859-F10603ABE389}"/>
              </a:ext>
            </a:extLst>
          </p:cNvPr>
          <p:cNvPicPr>
            <a:picLocks noChangeAspect="1"/>
          </p:cNvPicPr>
          <p:nvPr/>
        </p:nvPicPr>
        <p:blipFill>
          <a:blip r:embed="rId3"/>
          <a:stretch>
            <a:fillRect/>
          </a:stretch>
        </p:blipFill>
        <p:spPr>
          <a:xfrm>
            <a:off x="678396" y="1351298"/>
            <a:ext cx="3394720" cy="4796754"/>
          </a:xfrm>
          <a:prstGeom prst="rect">
            <a:avLst/>
          </a:prstGeom>
          <a:ln w="19050">
            <a:solidFill>
              <a:schemeClr val="tx1"/>
            </a:solidFill>
          </a:ln>
        </p:spPr>
      </p:pic>
    </p:spTree>
    <p:extLst>
      <p:ext uri="{BB962C8B-B14F-4D97-AF65-F5344CB8AC3E}">
        <p14:creationId xmlns:p14="http://schemas.microsoft.com/office/powerpoint/2010/main" val="28393704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00" y="287616"/>
            <a:ext cx="8856984" cy="1181993"/>
          </a:xfrm>
        </p:spPr>
        <p:txBody>
          <a:bodyPr>
            <a:normAutofit fontScale="90000"/>
          </a:bodyPr>
          <a:lstStyle/>
          <a:p>
            <a:r>
              <a:rPr lang="en-AU" sz="4900" dirty="0">
                <a:solidFill>
                  <a:srgbClr val="008080"/>
                </a:solidFill>
              </a:rPr>
              <a:t>Resources</a:t>
            </a:r>
            <a:r>
              <a:rPr lang="en-AU" sz="4000" dirty="0">
                <a:solidFill>
                  <a:srgbClr val="008080"/>
                </a:solidFill>
              </a:rPr>
              <a:t/>
            </a:r>
            <a:br>
              <a:rPr lang="en-AU" sz="4000" dirty="0">
                <a:solidFill>
                  <a:srgbClr val="008080"/>
                </a:solidFill>
              </a:rPr>
            </a:br>
            <a:r>
              <a:rPr lang="en-AU" sz="3600" i="1" dirty="0">
                <a:solidFill>
                  <a:srgbClr val="FFC000"/>
                </a:solidFill>
              </a:rPr>
              <a:t>Vulnerability Guide </a:t>
            </a:r>
            <a:r>
              <a:rPr lang="en-AU" sz="3600" i="1" u="sng" dirty="0">
                <a:solidFill>
                  <a:srgbClr val="FFC000"/>
                </a:solidFill>
              </a:rPr>
              <a:t>Summary</a:t>
            </a:r>
            <a:r>
              <a:rPr lang="en-AU" sz="3600" i="1" dirty="0">
                <a:solidFill>
                  <a:srgbClr val="FFC000"/>
                </a:solidFill>
              </a:rPr>
              <a:t> Form</a:t>
            </a:r>
            <a:r>
              <a:rPr lang="en-AU" sz="3600" i="1" dirty="0">
                <a:solidFill>
                  <a:srgbClr val="008080"/>
                </a:solidFill>
              </a:rPr>
              <a:t> (P 1)</a:t>
            </a:r>
            <a:endParaRPr lang="en-AU" sz="4000" i="1" dirty="0">
              <a:solidFill>
                <a:srgbClr val="008080"/>
              </a:solidFill>
            </a:endParaRPr>
          </a:p>
        </p:txBody>
      </p:sp>
      <p:sp>
        <p:nvSpPr>
          <p:cNvPr id="3" name="Subtitle 2"/>
          <p:cNvSpPr>
            <a:spLocks noGrp="1"/>
          </p:cNvSpPr>
          <p:nvPr>
            <p:ph type="subTitle" idx="1"/>
          </p:nvPr>
        </p:nvSpPr>
        <p:spPr>
          <a:xfrm>
            <a:off x="4499992" y="1639595"/>
            <a:ext cx="4536504" cy="5184576"/>
          </a:xfrm>
        </p:spPr>
        <p:txBody>
          <a:bodyPr>
            <a:normAutofit/>
          </a:bodyPr>
          <a:lstStyle/>
          <a:p>
            <a:pPr algn="l"/>
            <a:r>
              <a:rPr lang="en-AU" sz="2800" dirty="0">
                <a:solidFill>
                  <a:schemeClr val="tx1"/>
                </a:solidFill>
              </a:rPr>
              <a:t>This form can be used to support practitioners in reflecting on and reviewing their planning and practice. </a:t>
            </a:r>
          </a:p>
          <a:p>
            <a:pPr algn="l"/>
            <a:endParaRPr lang="en-AU" sz="2800" dirty="0">
              <a:solidFill>
                <a:schemeClr val="tx1"/>
              </a:solidFill>
            </a:endParaRPr>
          </a:p>
          <a:p>
            <a:pPr algn="l"/>
            <a:r>
              <a:rPr lang="en-AU" sz="2800" dirty="0">
                <a:solidFill>
                  <a:schemeClr val="tx1"/>
                </a:solidFill>
              </a:rPr>
              <a:t>It can also be used to help management in maintaining awareness of child/family vulnerability in their service/s.</a:t>
            </a:r>
          </a:p>
          <a:p>
            <a:pPr algn="l"/>
            <a:endParaRPr lang="en-AU" sz="2800" dirty="0">
              <a:solidFill>
                <a:srgbClr val="FF0000"/>
              </a:solidFill>
            </a:endParaRPr>
          </a:p>
          <a:p>
            <a:pPr algn="l"/>
            <a:endParaRPr lang="en-AU" sz="2400" dirty="0">
              <a:solidFill>
                <a:srgbClr val="FF0000"/>
              </a:solidFill>
            </a:endParaRPr>
          </a:p>
          <a:p>
            <a:pPr algn="l"/>
            <a:endParaRPr lang="en-AU" sz="2800" dirty="0">
              <a:solidFill>
                <a:srgbClr val="FF0000"/>
              </a:solidFill>
            </a:endParaRPr>
          </a:p>
          <a:p>
            <a:pPr algn="l"/>
            <a:endParaRPr lang="en-AU" sz="2800" dirty="0">
              <a:solidFill>
                <a:srgbClr val="FF0000"/>
              </a:solidFill>
            </a:endParaRPr>
          </a:p>
          <a:p>
            <a:pPr algn="l"/>
            <a:endParaRPr lang="en-AU" sz="2800" dirty="0">
              <a:solidFill>
                <a:srgbClr val="FF0000"/>
              </a:solidFill>
            </a:endParaRPr>
          </a:p>
        </p:txBody>
      </p:sp>
      <p:sp>
        <p:nvSpPr>
          <p:cNvPr id="4" name="Slide Number Placeholder 3"/>
          <p:cNvSpPr>
            <a:spLocks noGrp="1"/>
          </p:cNvSpPr>
          <p:nvPr>
            <p:ph type="sldNum" sz="quarter" idx="12"/>
          </p:nvPr>
        </p:nvSpPr>
        <p:spPr/>
        <p:txBody>
          <a:bodyPr/>
          <a:lstStyle/>
          <a:p>
            <a:fld id="{EB10E117-6B84-4360-B406-C321A11C019E}" type="slidenum">
              <a:rPr lang="en-AU" smtClean="0"/>
              <a:pPr/>
              <a:t>77</a:t>
            </a:fld>
            <a:endParaRPr lang="en-AU" dirty="0"/>
          </a:p>
        </p:txBody>
      </p:sp>
      <p:sp>
        <p:nvSpPr>
          <p:cNvPr id="5" name="Subtitle 2"/>
          <p:cNvSpPr txBox="1">
            <a:spLocks/>
          </p:cNvSpPr>
          <p:nvPr/>
        </p:nvSpPr>
        <p:spPr>
          <a:xfrm>
            <a:off x="1124000" y="1565176"/>
            <a:ext cx="2448272" cy="42260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AU" dirty="0">
              <a:solidFill>
                <a:srgbClr val="FF0000"/>
              </a:solidFill>
            </a:endParaRPr>
          </a:p>
        </p:txBody>
      </p:sp>
      <p:pic>
        <p:nvPicPr>
          <p:cNvPr id="6" name="Picture 5">
            <a:extLst>
              <a:ext uri="{FF2B5EF4-FFF2-40B4-BE49-F238E27FC236}">
                <a16:creationId xmlns:a16="http://schemas.microsoft.com/office/drawing/2014/main" xmlns="" id="{9F111AA9-5A6A-44F3-9169-7EDDA0821F25}"/>
              </a:ext>
            </a:extLst>
          </p:cNvPr>
          <p:cNvPicPr>
            <a:picLocks noChangeAspect="1"/>
          </p:cNvPicPr>
          <p:nvPr/>
        </p:nvPicPr>
        <p:blipFill>
          <a:blip r:embed="rId3"/>
          <a:stretch>
            <a:fillRect/>
          </a:stretch>
        </p:blipFill>
        <p:spPr>
          <a:xfrm>
            <a:off x="791864" y="1639595"/>
            <a:ext cx="3400426" cy="4797152"/>
          </a:xfrm>
          <a:prstGeom prst="rect">
            <a:avLst/>
          </a:prstGeom>
          <a:ln w="19050">
            <a:solidFill>
              <a:schemeClr val="tx1"/>
            </a:solidFill>
          </a:ln>
        </p:spPr>
      </p:pic>
    </p:spTree>
    <p:extLst>
      <p:ext uri="{BB962C8B-B14F-4D97-AF65-F5344CB8AC3E}">
        <p14:creationId xmlns:p14="http://schemas.microsoft.com/office/powerpoint/2010/main" val="4752940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143000"/>
          </a:xfrm>
        </p:spPr>
        <p:txBody>
          <a:bodyPr>
            <a:noAutofit/>
          </a:bodyPr>
          <a:lstStyle/>
          <a:p>
            <a:r>
              <a:rPr lang="en-AU" dirty="0">
                <a:solidFill>
                  <a:srgbClr val="008080"/>
                </a:solidFill>
              </a:rPr>
              <a:t>Resources</a:t>
            </a:r>
            <a:r>
              <a:rPr lang="en-AU" sz="3600" dirty="0">
                <a:solidFill>
                  <a:srgbClr val="008080"/>
                </a:solidFill>
              </a:rPr>
              <a:t/>
            </a:r>
            <a:br>
              <a:rPr lang="en-AU" sz="3600" dirty="0">
                <a:solidFill>
                  <a:srgbClr val="008080"/>
                </a:solidFill>
              </a:rPr>
            </a:br>
            <a:r>
              <a:rPr lang="en-AU" sz="3200" i="1" dirty="0">
                <a:solidFill>
                  <a:srgbClr val="FFC000"/>
                </a:solidFill>
              </a:rPr>
              <a:t>Vulnerability Guide </a:t>
            </a:r>
            <a:r>
              <a:rPr lang="en-AU" sz="3200" i="1" u="sng" dirty="0">
                <a:solidFill>
                  <a:srgbClr val="FFC000"/>
                </a:solidFill>
              </a:rPr>
              <a:t>Summary</a:t>
            </a:r>
            <a:r>
              <a:rPr lang="en-AU" sz="3200" i="1" dirty="0">
                <a:solidFill>
                  <a:srgbClr val="FFC000"/>
                </a:solidFill>
              </a:rPr>
              <a:t> Form</a:t>
            </a:r>
            <a:r>
              <a:rPr lang="en-AU" sz="3200" i="1" dirty="0">
                <a:solidFill>
                  <a:srgbClr val="008080"/>
                </a:solidFill>
              </a:rPr>
              <a:t> (P 2)</a:t>
            </a:r>
            <a:endParaRPr lang="en-AU" sz="3600" dirty="0"/>
          </a:p>
        </p:txBody>
      </p:sp>
      <p:sp>
        <p:nvSpPr>
          <p:cNvPr id="3" name="Content Placeholder 2"/>
          <p:cNvSpPr>
            <a:spLocks noGrp="1"/>
          </p:cNvSpPr>
          <p:nvPr>
            <p:ph idx="1"/>
          </p:nvPr>
        </p:nvSpPr>
        <p:spPr>
          <a:xfrm>
            <a:off x="4675937" y="1945244"/>
            <a:ext cx="4320480" cy="4896544"/>
          </a:xfrm>
        </p:spPr>
        <p:txBody>
          <a:bodyPr>
            <a:normAutofit/>
          </a:bodyPr>
          <a:lstStyle/>
          <a:p>
            <a:pPr marL="0" indent="0">
              <a:buNone/>
            </a:pPr>
            <a:r>
              <a:rPr lang="en-AU" sz="2800" dirty="0"/>
              <a:t>This form can be used to as a tool to support best practice, and demonstrate active participation by service management in seeking positive outcomes for children and families experiencing vulnerability.  </a:t>
            </a:r>
            <a:r>
              <a:rPr lang="en-AU" sz="2800" dirty="0">
                <a:solidFill>
                  <a:srgbClr val="FF0000"/>
                </a:solidFill>
              </a:rPr>
              <a:t> </a:t>
            </a:r>
          </a:p>
        </p:txBody>
      </p:sp>
      <p:sp>
        <p:nvSpPr>
          <p:cNvPr id="4" name="Slide Number Placeholder 3"/>
          <p:cNvSpPr>
            <a:spLocks noGrp="1"/>
          </p:cNvSpPr>
          <p:nvPr>
            <p:ph type="sldNum" sz="quarter" idx="12"/>
          </p:nvPr>
        </p:nvSpPr>
        <p:spPr/>
        <p:txBody>
          <a:bodyPr/>
          <a:lstStyle/>
          <a:p>
            <a:fld id="{EB10E117-6B84-4360-B406-C321A11C019E}" type="slidenum">
              <a:rPr lang="en-AU" smtClean="0"/>
              <a:pPr/>
              <a:t>78</a:t>
            </a:fld>
            <a:endParaRPr lang="en-AU" dirty="0"/>
          </a:p>
        </p:txBody>
      </p:sp>
      <p:sp>
        <p:nvSpPr>
          <p:cNvPr id="5" name="Content Placeholder 2"/>
          <p:cNvSpPr txBox="1">
            <a:spLocks/>
          </p:cNvSpPr>
          <p:nvPr/>
        </p:nvSpPr>
        <p:spPr>
          <a:xfrm>
            <a:off x="609600" y="1752600"/>
            <a:ext cx="325070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AU" dirty="0">
              <a:solidFill>
                <a:srgbClr val="FF0000"/>
              </a:solidFill>
            </a:endParaRPr>
          </a:p>
        </p:txBody>
      </p:sp>
      <p:pic>
        <p:nvPicPr>
          <p:cNvPr id="6" name="Picture 5">
            <a:extLst>
              <a:ext uri="{FF2B5EF4-FFF2-40B4-BE49-F238E27FC236}">
                <a16:creationId xmlns:a16="http://schemas.microsoft.com/office/drawing/2014/main" xmlns="" id="{32534E61-F0DD-438C-B8B9-A7EEEA241889}"/>
              </a:ext>
            </a:extLst>
          </p:cNvPr>
          <p:cNvPicPr>
            <a:picLocks noChangeAspect="1"/>
          </p:cNvPicPr>
          <p:nvPr/>
        </p:nvPicPr>
        <p:blipFill>
          <a:blip r:embed="rId3"/>
          <a:stretch>
            <a:fillRect/>
          </a:stretch>
        </p:blipFill>
        <p:spPr>
          <a:xfrm>
            <a:off x="1017417" y="1786490"/>
            <a:ext cx="3250704" cy="4591783"/>
          </a:xfrm>
          <a:prstGeom prst="rect">
            <a:avLst/>
          </a:prstGeom>
          <a:ln w="19050">
            <a:solidFill>
              <a:schemeClr val="tx1"/>
            </a:solidFill>
          </a:ln>
        </p:spPr>
      </p:pic>
    </p:spTree>
    <p:extLst>
      <p:ext uri="{BB962C8B-B14F-4D97-AF65-F5344CB8AC3E}">
        <p14:creationId xmlns:p14="http://schemas.microsoft.com/office/powerpoint/2010/main" val="991275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45624" cy="620688"/>
          </a:xfrm>
        </p:spPr>
        <p:txBody>
          <a:bodyPr>
            <a:normAutofit fontScale="90000"/>
          </a:bodyPr>
          <a:lstStyle/>
          <a:p>
            <a:r>
              <a:rPr lang="en-US" b="1" dirty="0">
                <a:solidFill>
                  <a:srgbClr val="008080"/>
                </a:solidFill>
              </a:rPr>
              <a:t/>
            </a:r>
            <a:br>
              <a:rPr lang="en-US" b="1" dirty="0">
                <a:solidFill>
                  <a:srgbClr val="008080"/>
                </a:solidFill>
              </a:rPr>
            </a:br>
            <a:r>
              <a:rPr lang="en-US" sz="4000" dirty="0">
                <a:solidFill>
                  <a:srgbClr val="008080"/>
                </a:solidFill>
              </a:rPr>
              <a:t>Monitoring and Evaluation – practitioner </a:t>
            </a:r>
            <a:r>
              <a:rPr lang="en-US" sz="4900" b="1" dirty="0">
                <a:solidFill>
                  <a:srgbClr val="008080"/>
                </a:solidFill>
              </a:rPr>
              <a:t/>
            </a:r>
            <a:br>
              <a:rPr lang="en-US" sz="4900" b="1" dirty="0">
                <a:solidFill>
                  <a:srgbClr val="008080"/>
                </a:solidFill>
              </a:rPr>
            </a:br>
            <a:endParaRPr lang="en-AU" dirty="0"/>
          </a:p>
        </p:txBody>
      </p:sp>
      <p:sp>
        <p:nvSpPr>
          <p:cNvPr id="3" name="Content Placeholder 2"/>
          <p:cNvSpPr>
            <a:spLocks noGrp="1"/>
          </p:cNvSpPr>
          <p:nvPr>
            <p:ph idx="1"/>
          </p:nvPr>
        </p:nvSpPr>
        <p:spPr>
          <a:xfrm>
            <a:off x="395536" y="1340768"/>
            <a:ext cx="8229600" cy="4525963"/>
          </a:xfrm>
        </p:spPr>
        <p:txBody>
          <a:bodyPr>
            <a:normAutofit/>
          </a:bodyPr>
          <a:lstStyle/>
          <a:p>
            <a:pPr>
              <a:buFont typeface="Wingdings" pitchFamily="2" charset="2"/>
              <a:buChar char="§"/>
            </a:pPr>
            <a:r>
              <a:rPr lang="en-AU" dirty="0"/>
              <a:t>Regularly reflect on and evaluate </a:t>
            </a:r>
          </a:p>
          <a:p>
            <a:pPr marL="0" indent="0">
              <a:buNone/>
            </a:pPr>
            <a:r>
              <a:rPr lang="en-AU" dirty="0"/>
              <a:t>    outcomes for the individual child/family.</a:t>
            </a:r>
          </a:p>
          <a:p>
            <a:pPr>
              <a:buFont typeface="Wingdings" pitchFamily="2" charset="2"/>
              <a:buChar char="§"/>
            </a:pPr>
            <a:r>
              <a:rPr lang="en-AU" dirty="0">
                <a:solidFill>
                  <a:srgbClr val="FF0000"/>
                </a:solidFill>
              </a:rPr>
              <a:t>Maintain relationships with other services/agencies working with the child/family.</a:t>
            </a:r>
          </a:p>
          <a:p>
            <a:pPr>
              <a:buFont typeface="Wingdings" pitchFamily="2" charset="2"/>
              <a:buChar char="§"/>
            </a:pPr>
            <a:r>
              <a:rPr lang="en-AU" dirty="0"/>
              <a:t>Reflection/information sharing at service/team meetings.</a:t>
            </a:r>
          </a:p>
          <a:p>
            <a:pPr>
              <a:buFont typeface="Wingdings" pitchFamily="2" charset="2"/>
              <a:buChar char="§"/>
            </a:pPr>
            <a:r>
              <a:rPr lang="en-AU" dirty="0"/>
              <a:t>Use learnings for future planning.</a:t>
            </a:r>
          </a:p>
          <a:p>
            <a:endParaRPr lang="en-AU"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79</a:t>
            </a:fld>
            <a:endParaRPr lang="en-AU" dirty="0"/>
          </a:p>
        </p:txBody>
      </p:sp>
      <p:pic>
        <p:nvPicPr>
          <p:cNvPr id="1026" name="Picture 2" descr="C:\Users\pc-user\AppData\Local\Microsoft\Windows\INetCache\IE\GLK5QI9R\think-tank-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5590" y="4490455"/>
            <a:ext cx="2166767" cy="18658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user\AppData\Local\Microsoft\Windows\INetCache\IE\IHJZ3IME\reflec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1204" y="1124744"/>
            <a:ext cx="122804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c-user\AppData\Local\Microsoft\Windows\INetCache\IE\0162LDQ1\Working-Together-tandwielen-595x40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3140968"/>
            <a:ext cx="1497405"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24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2349" y="1718434"/>
            <a:ext cx="7920880" cy="4983832"/>
          </a:xfrm>
        </p:spPr>
        <p:txBody>
          <a:bodyPr>
            <a:normAutofit/>
          </a:bodyPr>
          <a:lstStyle/>
          <a:p>
            <a:pPr algn="l"/>
            <a:r>
              <a:rPr lang="en-AU" sz="2800" dirty="0">
                <a:solidFill>
                  <a:schemeClr val="tx1"/>
                </a:solidFill>
              </a:rPr>
              <a:t>‘</a:t>
            </a:r>
            <a:r>
              <a:rPr lang="en-AU" b="1" dirty="0">
                <a:solidFill>
                  <a:schemeClr val="tx1"/>
                </a:solidFill>
              </a:rPr>
              <a:t>Medium term </a:t>
            </a:r>
            <a:endParaRPr lang="en-US" b="1" dirty="0">
              <a:solidFill>
                <a:schemeClr val="tx1"/>
              </a:solidFill>
            </a:endParaRPr>
          </a:p>
          <a:p>
            <a:pPr algn="l">
              <a:buFont typeface="Wingdings" pitchFamily="2" charset="2"/>
              <a:buChar char="§"/>
            </a:pPr>
            <a:r>
              <a:rPr lang="en-US" sz="2800" dirty="0">
                <a:solidFill>
                  <a:schemeClr val="tx1"/>
                </a:solidFill>
              </a:rPr>
              <a:t>  </a:t>
            </a:r>
            <a:r>
              <a:rPr lang="en-US" sz="3000" dirty="0">
                <a:solidFill>
                  <a:schemeClr val="tx1"/>
                </a:solidFill>
              </a:rPr>
              <a:t>Use of the Guide and Tool Kit resources contribute to increased engagement within ECEC services, of children and families who are experiencing vulnerability.</a:t>
            </a:r>
          </a:p>
          <a:p>
            <a:pPr algn="l"/>
            <a:endParaRPr lang="en-US" sz="3000" dirty="0">
              <a:solidFill>
                <a:srgbClr val="FF0000"/>
              </a:solidFill>
            </a:endParaRPr>
          </a:p>
          <a:p>
            <a:pPr algn="l"/>
            <a:r>
              <a:rPr lang="en-US" sz="3000" dirty="0">
                <a:solidFill>
                  <a:srgbClr val="008080"/>
                </a:solidFill>
              </a:rPr>
              <a:t>This aligns to the Best Start Primary Outcome: </a:t>
            </a:r>
          </a:p>
          <a:p>
            <a:pPr algn="l"/>
            <a:r>
              <a:rPr lang="en-US" sz="2800" i="1" dirty="0">
                <a:solidFill>
                  <a:srgbClr val="008080"/>
                </a:solidFill>
              </a:rPr>
              <a:t>“</a:t>
            </a:r>
            <a:r>
              <a:rPr lang="en-AU" sz="2800" i="1" dirty="0">
                <a:solidFill>
                  <a:srgbClr val="008080"/>
                </a:solidFill>
              </a:rPr>
              <a:t>Children participate in early childhood education (e.g. kindergarten and early learning).”</a:t>
            </a:r>
          </a:p>
          <a:p>
            <a:pPr algn="l"/>
            <a:endParaRPr lang="en-US" sz="2800" dirty="0">
              <a:solidFill>
                <a:schemeClr val="tx1"/>
              </a:solidFill>
            </a:endParaRPr>
          </a:p>
          <a:p>
            <a:pPr algn="l"/>
            <a:endParaRPr lang="en-AU" sz="3000" dirty="0">
              <a:solidFill>
                <a:srgbClr val="008080"/>
              </a:solidFill>
            </a:endParaRPr>
          </a:p>
          <a:p>
            <a:pPr lvl="0" algn="l"/>
            <a:endParaRPr lang="en-AU" dirty="0">
              <a:solidFill>
                <a:schemeClr val="tx1"/>
              </a:solidFill>
            </a:endParaRPr>
          </a:p>
          <a:p>
            <a:endParaRPr lang="en-US" sz="6000" dirty="0"/>
          </a:p>
        </p:txBody>
      </p:sp>
      <p:sp>
        <p:nvSpPr>
          <p:cNvPr id="5" name="Title 1"/>
          <p:cNvSpPr>
            <a:spLocks noGrp="1"/>
          </p:cNvSpPr>
          <p:nvPr>
            <p:ph type="ctrTitle"/>
          </p:nvPr>
        </p:nvSpPr>
        <p:spPr>
          <a:xfrm>
            <a:off x="632349" y="620688"/>
            <a:ext cx="7056784" cy="936104"/>
          </a:xfrm>
        </p:spPr>
        <p:txBody>
          <a:bodyPr>
            <a:noAutofit/>
          </a:bodyPr>
          <a:lstStyle/>
          <a:p>
            <a:r>
              <a:rPr lang="en-AU" sz="4000" dirty="0">
                <a:solidFill>
                  <a:srgbClr val="7030A0"/>
                </a:solidFill>
              </a:rPr>
              <a:t>Learning outcomes </a:t>
            </a:r>
            <a:r>
              <a:rPr lang="en-AU" sz="3600" b="1" dirty="0">
                <a:solidFill>
                  <a:srgbClr val="008080"/>
                </a:solidFill>
              </a:rPr>
              <a:t/>
            </a:r>
            <a:br>
              <a:rPr lang="en-AU" sz="3600" b="1" dirty="0">
                <a:solidFill>
                  <a:srgbClr val="008080"/>
                </a:solidFill>
              </a:rPr>
            </a:br>
            <a:endParaRPr lang="en-US" sz="3600" b="1" dirty="0">
              <a:solidFill>
                <a:srgbClr val="008080"/>
              </a:solidFill>
            </a:endParaRPr>
          </a:p>
        </p:txBody>
      </p:sp>
      <p:sp>
        <p:nvSpPr>
          <p:cNvPr id="4" name="Slide Number Placeholder 3"/>
          <p:cNvSpPr>
            <a:spLocks noGrp="1"/>
          </p:cNvSpPr>
          <p:nvPr>
            <p:ph type="sldNum" sz="quarter" idx="12"/>
          </p:nvPr>
        </p:nvSpPr>
        <p:spPr/>
        <p:txBody>
          <a:bodyPr/>
          <a:lstStyle/>
          <a:p>
            <a:fld id="{EB10E117-6B84-4360-B406-C321A11C019E}" type="slidenum">
              <a:rPr lang="en-AU" smtClean="0"/>
              <a:pPr/>
              <a:t>8</a:t>
            </a:fld>
            <a:endParaRPr lang="en-AU" dirty="0"/>
          </a:p>
        </p:txBody>
      </p:sp>
    </p:spTree>
    <p:extLst>
      <p:ext uri="{BB962C8B-B14F-4D97-AF65-F5344CB8AC3E}">
        <p14:creationId xmlns:p14="http://schemas.microsoft.com/office/powerpoint/2010/main" val="2429607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r>
              <a:rPr lang="en-US" b="1" dirty="0">
                <a:solidFill>
                  <a:srgbClr val="008080"/>
                </a:solidFill>
              </a:rPr>
              <a:t/>
            </a:r>
            <a:br>
              <a:rPr lang="en-US" b="1" dirty="0">
                <a:solidFill>
                  <a:srgbClr val="008080"/>
                </a:solidFill>
              </a:rPr>
            </a:br>
            <a:endParaRPr lang="en-US" dirty="0"/>
          </a:p>
        </p:txBody>
      </p:sp>
      <p:sp>
        <p:nvSpPr>
          <p:cNvPr id="3" name="TextBox 2"/>
          <p:cNvSpPr txBox="1"/>
          <p:nvPr/>
        </p:nvSpPr>
        <p:spPr>
          <a:xfrm>
            <a:off x="557773" y="1690836"/>
            <a:ext cx="8018548" cy="4462760"/>
          </a:xfrm>
          <a:prstGeom prst="rect">
            <a:avLst/>
          </a:prstGeom>
          <a:noFill/>
        </p:spPr>
        <p:txBody>
          <a:bodyPr wrap="square" rtlCol="0">
            <a:spAutoFit/>
          </a:bodyPr>
          <a:lstStyle/>
          <a:p>
            <a:r>
              <a:rPr lang="en-AU" sz="3200" b="1" dirty="0"/>
              <a:t>Examples:</a:t>
            </a:r>
          </a:p>
          <a:p>
            <a:pPr marL="457200" indent="-457200">
              <a:buFont typeface="Wingdings" pitchFamily="2" charset="2"/>
              <a:buChar char="§"/>
            </a:pPr>
            <a:r>
              <a:rPr lang="en-AU" sz="2800" dirty="0"/>
              <a:t>Feedback from Vulnerability Guide workshop</a:t>
            </a:r>
          </a:p>
          <a:p>
            <a:pPr marL="457200" indent="-457200">
              <a:buFont typeface="Wingdings" pitchFamily="2" charset="2"/>
              <a:buChar char="§"/>
            </a:pPr>
            <a:r>
              <a:rPr lang="en-AU" sz="2800" dirty="0"/>
              <a:t>sessions. </a:t>
            </a:r>
          </a:p>
          <a:p>
            <a:pPr marL="457200" indent="-457200">
              <a:buFont typeface="Wingdings" pitchFamily="2" charset="2"/>
              <a:buChar char="§"/>
            </a:pPr>
            <a:r>
              <a:rPr lang="en-AU" sz="2800" dirty="0"/>
              <a:t>Practitioner surveys such as Survey Monkey to</a:t>
            </a:r>
          </a:p>
          <a:p>
            <a:r>
              <a:rPr lang="en-AU" sz="2800" dirty="0"/>
              <a:t>     evaluate effectiveness of the Vulnerability Guide.</a:t>
            </a:r>
          </a:p>
          <a:p>
            <a:pPr marL="457200" indent="-457200">
              <a:buFont typeface="Wingdings" pitchFamily="2" charset="2"/>
              <a:buChar char="§"/>
            </a:pPr>
            <a:r>
              <a:rPr lang="en-AU" sz="2800" dirty="0"/>
              <a:t>Reflection at service/team meetings.</a:t>
            </a:r>
          </a:p>
          <a:p>
            <a:pPr marL="457200" indent="-457200">
              <a:buFont typeface="Wingdings" pitchFamily="2" charset="2"/>
              <a:buChar char="§"/>
            </a:pPr>
            <a:r>
              <a:rPr lang="en-AU" sz="2800" dirty="0"/>
              <a:t>Analysis of ECEC data collection including types of</a:t>
            </a:r>
          </a:p>
          <a:p>
            <a:r>
              <a:rPr lang="en-AU" sz="2800" dirty="0"/>
              <a:t>      vulnerability identified.</a:t>
            </a:r>
          </a:p>
          <a:p>
            <a:pPr marL="457200" indent="-457200">
              <a:buFont typeface="Wingdings" pitchFamily="2" charset="2"/>
              <a:buChar char="§"/>
            </a:pPr>
            <a:r>
              <a:rPr lang="en-AU" sz="2800" dirty="0"/>
              <a:t>Response to service development and resource needs. </a:t>
            </a:r>
            <a:endParaRPr lang="en-US" sz="3200" dirty="0"/>
          </a:p>
        </p:txBody>
      </p:sp>
      <p:sp>
        <p:nvSpPr>
          <p:cNvPr id="4" name="Slide Number Placeholder 3"/>
          <p:cNvSpPr>
            <a:spLocks noGrp="1"/>
          </p:cNvSpPr>
          <p:nvPr>
            <p:ph type="sldNum" sz="quarter" idx="12"/>
          </p:nvPr>
        </p:nvSpPr>
        <p:spPr/>
        <p:txBody>
          <a:bodyPr/>
          <a:lstStyle/>
          <a:p>
            <a:fld id="{EB10E117-6B84-4360-B406-C321A11C019E}" type="slidenum">
              <a:rPr lang="en-AU" smtClean="0"/>
              <a:pPr/>
              <a:t>80</a:t>
            </a:fld>
            <a:endParaRPr lang="en-AU" dirty="0"/>
          </a:p>
        </p:txBody>
      </p:sp>
      <p:sp>
        <p:nvSpPr>
          <p:cNvPr id="5" name="Rectangle 4"/>
          <p:cNvSpPr/>
          <p:nvPr/>
        </p:nvSpPr>
        <p:spPr>
          <a:xfrm>
            <a:off x="611560" y="188640"/>
            <a:ext cx="8012899" cy="646331"/>
          </a:xfrm>
          <a:prstGeom prst="rect">
            <a:avLst/>
          </a:prstGeom>
        </p:spPr>
        <p:txBody>
          <a:bodyPr wrap="none">
            <a:spAutoFit/>
          </a:bodyPr>
          <a:lstStyle/>
          <a:p>
            <a:r>
              <a:rPr lang="en-US" sz="3600" dirty="0">
                <a:solidFill>
                  <a:srgbClr val="008080"/>
                </a:solidFill>
              </a:rPr>
              <a:t>Monitoring and Evaluation - Management</a:t>
            </a:r>
            <a:endParaRPr lang="en-AU" sz="3600" dirty="0"/>
          </a:p>
        </p:txBody>
      </p:sp>
      <p:pic>
        <p:nvPicPr>
          <p:cNvPr id="6" name="Picture 2" descr="C:\Users\Bruce\AppData\Local\Microsoft\Windows\Temporary Internet Files\Content.IE5\3LOQ1C84\stick_figure_check_cancel_1600_clr_7072[1].png"/>
          <p:cNvPicPr>
            <a:picLocks noChangeAspect="1" noChangeArrowheads="1"/>
          </p:cNvPicPr>
          <p:nvPr/>
        </p:nvPicPr>
        <p:blipFill>
          <a:blip r:embed="rId3" cstate="print"/>
          <a:srcRect/>
          <a:stretch>
            <a:fillRect/>
          </a:stretch>
        </p:blipFill>
        <p:spPr bwMode="auto">
          <a:xfrm>
            <a:off x="3923928" y="832971"/>
            <a:ext cx="1728191" cy="1148527"/>
          </a:xfrm>
          <a:prstGeom prst="rect">
            <a:avLst/>
          </a:prstGeom>
          <a:noFill/>
        </p:spPr>
      </p:pic>
    </p:spTree>
    <p:extLst>
      <p:ext uri="{BB962C8B-B14F-4D97-AF65-F5344CB8AC3E}">
        <p14:creationId xmlns:p14="http://schemas.microsoft.com/office/powerpoint/2010/main" val="3922389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c_user\AppData\Local\Microsoft\Windows\Temporary Internet Files\Content.IE5\JE0WKAFS\question-mark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708429"/>
            <a:ext cx="4951437" cy="297086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B10E117-6B84-4360-B406-C321A11C019E}" type="slidenum">
              <a:rPr lang="en-AU" smtClean="0"/>
              <a:pPr/>
              <a:t>81</a:t>
            </a:fld>
            <a:endParaRPr lang="en-AU" dirty="0"/>
          </a:p>
        </p:txBody>
      </p:sp>
    </p:spTree>
    <p:extLst>
      <p:ext uri="{BB962C8B-B14F-4D97-AF65-F5344CB8AC3E}">
        <p14:creationId xmlns:p14="http://schemas.microsoft.com/office/powerpoint/2010/main" val="36288274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8229600" cy="4525963"/>
          </a:xfrm>
        </p:spPr>
        <p:txBody>
          <a:bodyPr>
            <a:normAutofit/>
          </a:bodyPr>
          <a:lstStyle/>
          <a:p>
            <a:pPr marL="0" indent="0">
              <a:buNone/>
            </a:pPr>
            <a:r>
              <a:rPr lang="en-AU" i="1" dirty="0"/>
              <a:t>                 Insert your service contacts </a:t>
            </a:r>
          </a:p>
        </p:txBody>
      </p:sp>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B10E117-6B84-4360-B406-C321A11C019E}" type="slidenum">
              <a:rPr lang="en-AU" smtClean="0"/>
              <a:pPr/>
              <a:t>82</a:t>
            </a:fld>
            <a:endParaRPr lang="en-AU" dirty="0"/>
          </a:p>
        </p:txBody>
      </p:sp>
    </p:spTree>
    <p:extLst>
      <p:ext uri="{BB962C8B-B14F-4D97-AF65-F5344CB8AC3E}">
        <p14:creationId xmlns:p14="http://schemas.microsoft.com/office/powerpoint/2010/main" val="5071548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309BADE-5799-4AA3-987C-AD2D545F0D07}"/>
              </a:ext>
            </a:extLst>
          </p:cNvPr>
          <p:cNvSpPr>
            <a:spLocks noGrp="1"/>
          </p:cNvSpPr>
          <p:nvPr>
            <p:ph idx="1"/>
          </p:nvPr>
        </p:nvSpPr>
        <p:spPr/>
        <p:txBody>
          <a:bodyPr/>
          <a:lstStyle/>
          <a:p>
            <a:endParaRPr lang="en-US" dirty="0"/>
          </a:p>
          <a:p>
            <a:endParaRPr lang="en-US" dirty="0"/>
          </a:p>
          <a:p>
            <a:pPr marL="0" indent="0">
              <a:buNone/>
            </a:pPr>
            <a:r>
              <a:rPr lang="en-US" dirty="0"/>
              <a:t>        See spare quotes on following 3 slides </a:t>
            </a:r>
          </a:p>
        </p:txBody>
      </p:sp>
      <p:sp>
        <p:nvSpPr>
          <p:cNvPr id="4" name="Slide Number Placeholder 3">
            <a:extLst>
              <a:ext uri="{FF2B5EF4-FFF2-40B4-BE49-F238E27FC236}">
                <a16:creationId xmlns:a16="http://schemas.microsoft.com/office/drawing/2014/main" xmlns="" id="{BBA10938-CCED-4DE0-919B-51BAD87B9161}"/>
              </a:ext>
            </a:extLst>
          </p:cNvPr>
          <p:cNvSpPr>
            <a:spLocks noGrp="1"/>
          </p:cNvSpPr>
          <p:nvPr>
            <p:ph type="sldNum" sz="quarter" idx="12"/>
          </p:nvPr>
        </p:nvSpPr>
        <p:spPr/>
        <p:txBody>
          <a:bodyPr/>
          <a:lstStyle/>
          <a:p>
            <a:fld id="{EB10E117-6B84-4360-B406-C321A11C019E}" type="slidenum">
              <a:rPr lang="en-AU" smtClean="0"/>
              <a:pPr/>
              <a:t>83</a:t>
            </a:fld>
            <a:endParaRPr lang="en-AU" dirty="0"/>
          </a:p>
        </p:txBody>
      </p:sp>
    </p:spTree>
    <p:extLst>
      <p:ext uri="{BB962C8B-B14F-4D97-AF65-F5344CB8AC3E}">
        <p14:creationId xmlns:p14="http://schemas.microsoft.com/office/powerpoint/2010/main" val="2010223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995" y="404663"/>
            <a:ext cx="8496944" cy="5970865"/>
          </a:xfrm>
          <a:prstGeom prst="rect">
            <a:avLst/>
          </a:prstGeom>
        </p:spPr>
        <p:txBody>
          <a:bodyPr wrap="square">
            <a:spAutoFit/>
          </a:bodyPr>
          <a:lstStyle/>
          <a:p>
            <a:r>
              <a:rPr lang="en-US" sz="3200" i="1" dirty="0">
                <a:solidFill>
                  <a:schemeClr val="accent1">
                    <a:lumMod val="75000"/>
                  </a:schemeClr>
                </a:solidFill>
              </a:rPr>
              <a:t>“Shared practice frameworks have proved an important starting point for systems change and for shifting the implicit elements of a system - the knowledge, attitudes and beliefs </a:t>
            </a:r>
          </a:p>
          <a:p>
            <a:r>
              <a:rPr lang="en-US" sz="3200" i="1" dirty="0">
                <a:solidFill>
                  <a:schemeClr val="accent1">
                    <a:lumMod val="75000"/>
                  </a:schemeClr>
                </a:solidFill>
              </a:rPr>
              <a:t>that influence and shape practice</a:t>
            </a:r>
          </a:p>
          <a:p>
            <a:r>
              <a:rPr lang="en-US" sz="3200" i="1" dirty="0">
                <a:solidFill>
                  <a:schemeClr val="accent1">
                    <a:lumMod val="75000"/>
                  </a:schemeClr>
                </a:solidFill>
              </a:rPr>
              <a:t>on the ground. </a:t>
            </a:r>
          </a:p>
          <a:p>
            <a:endParaRPr lang="en-US" sz="3200" i="1" dirty="0">
              <a:solidFill>
                <a:schemeClr val="accent1">
                  <a:lumMod val="75000"/>
                </a:schemeClr>
              </a:solidFill>
            </a:endParaRPr>
          </a:p>
          <a:p>
            <a:r>
              <a:rPr lang="en-US" sz="3200" i="1" dirty="0">
                <a:solidFill>
                  <a:schemeClr val="accent1">
                    <a:lumMod val="75000"/>
                  </a:schemeClr>
                </a:solidFill>
              </a:rPr>
              <a:t>They also play an important role in strengthening connections between universal and secondary services regarding effective prevention and early intervention.”</a:t>
            </a:r>
          </a:p>
          <a:p>
            <a:endParaRPr lang="en-US" sz="1600" dirty="0"/>
          </a:p>
          <a:p>
            <a:r>
              <a:rPr lang="en-US" sz="1600" dirty="0"/>
              <a:t>Better Systems, Better Chances ARACY 2015. </a:t>
            </a:r>
          </a:p>
        </p:txBody>
      </p:sp>
      <p:sp>
        <p:nvSpPr>
          <p:cNvPr id="3" name="Slide Number Placeholder 2"/>
          <p:cNvSpPr>
            <a:spLocks noGrp="1"/>
          </p:cNvSpPr>
          <p:nvPr>
            <p:ph type="sldNum" sz="quarter" idx="12"/>
          </p:nvPr>
        </p:nvSpPr>
        <p:spPr/>
        <p:txBody>
          <a:bodyPr/>
          <a:lstStyle/>
          <a:p>
            <a:fld id="{EB10E117-6B84-4360-B406-C321A11C019E}" type="slidenum">
              <a:rPr lang="en-AU" smtClean="0"/>
              <a:pPr/>
              <a:t>84</a:t>
            </a:fld>
            <a:endParaRPr lang="en-AU" dirty="0"/>
          </a:p>
        </p:txBody>
      </p:sp>
      <p:pic>
        <p:nvPicPr>
          <p:cNvPr id="5122" name="Picture 2" descr="C:\Users\pc-user\AppData\Local\Microsoft\Windows\INetCache\IE\IHJZ3IME\online-customers-share-inform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048895"/>
            <a:ext cx="1649380" cy="192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291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980728"/>
            <a:ext cx="7848872" cy="2694384"/>
          </a:xfrm>
        </p:spPr>
        <p:txBody>
          <a:bodyPr>
            <a:noAutofit/>
          </a:bodyPr>
          <a:lstStyle/>
          <a:p>
            <a:r>
              <a:rPr lang="en-US" sz="3600" dirty="0">
                <a:solidFill>
                  <a:srgbClr val="7030A0"/>
                </a:solidFill>
              </a:rPr>
              <a:t>“Innovation does not happen</a:t>
            </a:r>
          </a:p>
          <a:p>
            <a:r>
              <a:rPr lang="en-US" sz="3600" dirty="0">
                <a:solidFill>
                  <a:srgbClr val="7030A0"/>
                </a:solidFill>
              </a:rPr>
              <a:t>   in a vacuum...to bring about</a:t>
            </a:r>
          </a:p>
          <a:p>
            <a:r>
              <a:rPr lang="en-US" sz="3600" dirty="0">
                <a:solidFill>
                  <a:srgbClr val="7030A0"/>
                </a:solidFill>
              </a:rPr>
              <a:t>        lasting, population-level change</a:t>
            </a:r>
          </a:p>
          <a:p>
            <a:r>
              <a:rPr lang="en-US" sz="3600" dirty="0">
                <a:solidFill>
                  <a:srgbClr val="7030A0"/>
                </a:solidFill>
              </a:rPr>
              <a:t>        for children facing adversity, </a:t>
            </a:r>
          </a:p>
          <a:p>
            <a:r>
              <a:rPr lang="en-US" sz="3600" dirty="0">
                <a:solidFill>
                  <a:srgbClr val="7030A0"/>
                </a:solidFill>
              </a:rPr>
              <a:t>we must foster a movement </a:t>
            </a:r>
          </a:p>
          <a:p>
            <a:r>
              <a:rPr lang="en-US" sz="3600" dirty="0">
                <a:solidFill>
                  <a:srgbClr val="7030A0"/>
                </a:solidFill>
              </a:rPr>
              <a:t>of collective change.”</a:t>
            </a:r>
          </a:p>
          <a:p>
            <a:r>
              <a:rPr lang="en-US" sz="3600" dirty="0">
                <a:solidFill>
                  <a:srgbClr val="7030A0"/>
                </a:solidFill>
              </a:rPr>
              <a:t> </a:t>
            </a:r>
          </a:p>
          <a:p>
            <a:r>
              <a:rPr lang="en-US" sz="1600" b="1" dirty="0">
                <a:solidFill>
                  <a:schemeClr val="tx1"/>
                </a:solidFill>
              </a:rPr>
              <a:t>(Centre on the Developing Child - Harvard University)</a:t>
            </a:r>
            <a:endParaRPr lang="en-US" sz="1600" dirty="0">
              <a:solidFill>
                <a:schemeClr val="tx1"/>
              </a:solidFill>
            </a:endParaRPr>
          </a:p>
          <a:p>
            <a:r>
              <a:rPr lang="en-US" sz="1600" dirty="0">
                <a:latin typeface="Arial" pitchFamily="34" charset="0"/>
                <a:cs typeface="Arial" pitchFamily="34" charset="0"/>
                <a:hlinkClick r:id="rId3"/>
              </a:rPr>
              <a:t>http://developingchild.harvard.edu/collective-change/</a:t>
            </a: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EB10E117-6B84-4360-B406-C321A11C019E}" type="slidenum">
              <a:rPr lang="en-AU" smtClean="0"/>
              <a:pPr/>
              <a:t>85</a:t>
            </a:fld>
            <a:endParaRPr lang="en-AU" dirty="0"/>
          </a:p>
        </p:txBody>
      </p:sp>
    </p:spTree>
    <p:extLst>
      <p:ext uri="{BB962C8B-B14F-4D97-AF65-F5344CB8AC3E}">
        <p14:creationId xmlns:p14="http://schemas.microsoft.com/office/powerpoint/2010/main" val="22958348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00" y="1202519"/>
            <a:ext cx="8508479" cy="5400600"/>
          </a:xfrm>
        </p:spPr>
        <p:txBody>
          <a:bodyPr>
            <a:normAutofit fontScale="92500" lnSpcReduction="20000"/>
          </a:bodyPr>
          <a:lstStyle/>
          <a:p>
            <a:pPr marL="0" indent="0">
              <a:buNone/>
            </a:pPr>
            <a:r>
              <a:rPr lang="en-US" dirty="0"/>
              <a:t>The effects of what happens during the prenatal period and during the earliest months and </a:t>
            </a:r>
          </a:p>
          <a:p>
            <a:pPr marL="0" indent="0">
              <a:buNone/>
            </a:pPr>
            <a:r>
              <a:rPr lang="en-US" dirty="0"/>
              <a:t>years of a child’s life can last a lifetime.</a:t>
            </a:r>
          </a:p>
          <a:p>
            <a:pPr marL="0" indent="0">
              <a:buNone/>
            </a:pPr>
            <a:r>
              <a:rPr lang="en-US" dirty="0"/>
              <a:t> </a:t>
            </a:r>
          </a:p>
          <a:p>
            <a:pPr marL="0" indent="0">
              <a:buNone/>
            </a:pPr>
            <a:r>
              <a:rPr lang="en-US" dirty="0">
                <a:solidFill>
                  <a:srgbClr val="990099"/>
                </a:solidFill>
              </a:rPr>
              <a:t>“All the key ingredients of emotional intelligence - confidence, curiosity, intentionality, self-control, relatedness, capacity to communicate and cooperativeness - that determine how a child learns and relates in school and in life in general, depend on the kind of early care he or she receives from parents, pre-school teachers and caregivers.”</a:t>
            </a:r>
          </a:p>
          <a:p>
            <a:pPr marL="0" indent="0">
              <a:buNone/>
            </a:pPr>
            <a:endParaRPr lang="en-US" sz="2200" dirty="0"/>
          </a:p>
          <a:p>
            <a:pPr marL="0" indent="0">
              <a:buNone/>
            </a:pPr>
            <a:endParaRPr lang="en-US" sz="2200" dirty="0"/>
          </a:p>
          <a:p>
            <a:pPr marL="0" indent="0">
              <a:buNone/>
            </a:pPr>
            <a:r>
              <a:rPr lang="en-US" sz="1700" dirty="0"/>
              <a:t>The State of the Worlds Children 2001 Unicef https://www.unicef.org/sowc01/1-2.htm.</a:t>
            </a:r>
          </a:p>
        </p:txBody>
      </p:sp>
      <p:sp>
        <p:nvSpPr>
          <p:cNvPr id="4" name="Slide Number Placeholder 3"/>
          <p:cNvSpPr>
            <a:spLocks noGrp="1"/>
          </p:cNvSpPr>
          <p:nvPr>
            <p:ph type="sldNum" sz="quarter" idx="12"/>
          </p:nvPr>
        </p:nvSpPr>
        <p:spPr/>
        <p:txBody>
          <a:bodyPr/>
          <a:lstStyle/>
          <a:p>
            <a:fld id="{EB10E117-6B84-4360-B406-C321A11C019E}" type="slidenum">
              <a:rPr lang="en-AU" smtClean="0"/>
              <a:pPr/>
              <a:t>86</a:t>
            </a:fld>
            <a:endParaRPr lang="en-AU" dirty="0"/>
          </a:p>
        </p:txBody>
      </p:sp>
      <p:sp>
        <p:nvSpPr>
          <p:cNvPr id="5" name="TextBox 4"/>
          <p:cNvSpPr txBox="1"/>
          <p:nvPr/>
        </p:nvSpPr>
        <p:spPr>
          <a:xfrm>
            <a:off x="467544" y="297520"/>
            <a:ext cx="6624736" cy="646331"/>
          </a:xfrm>
          <a:prstGeom prst="rect">
            <a:avLst/>
          </a:prstGeom>
          <a:noFill/>
        </p:spPr>
        <p:txBody>
          <a:bodyPr wrap="square" rtlCol="0">
            <a:spAutoFit/>
          </a:bodyPr>
          <a:lstStyle/>
          <a:p>
            <a:r>
              <a:rPr lang="en-AU" sz="3600" b="1" dirty="0">
                <a:solidFill>
                  <a:srgbClr val="008080"/>
                </a:solidFill>
              </a:rPr>
              <a:t>You are a key part…</a:t>
            </a:r>
          </a:p>
        </p:txBody>
      </p:sp>
      <p:pic>
        <p:nvPicPr>
          <p:cNvPr id="4098" name="Picture 2" descr="C:\Users\pc-user\AppData\Local\Microsoft\Windows\INetCache\IE\GLK5QI9R\Crypto_key.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2840" y="335449"/>
            <a:ext cx="1463824" cy="60840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pc-user\AppData\Local\Microsoft\Windows\INetCache\IE\GLK5QI9R\Vital_Health_Foods_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03" y="5265190"/>
            <a:ext cx="1520082" cy="82222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c-user\AppData\Local\Microsoft\Windows\INetCache\IE\XR4L61W2\Life-stag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988840"/>
            <a:ext cx="2016224"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9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070" y="1124744"/>
            <a:ext cx="8507288" cy="4525963"/>
          </a:xfrm>
        </p:spPr>
        <p:txBody>
          <a:bodyPr/>
          <a:lstStyle/>
          <a:p>
            <a:pPr marL="0" indent="0">
              <a:buNone/>
            </a:pPr>
            <a:r>
              <a:rPr lang="en-AU" sz="4000" b="1" dirty="0">
                <a:solidFill>
                  <a:srgbClr val="7030A0"/>
                </a:solidFill>
              </a:rPr>
              <a:t>     </a:t>
            </a:r>
            <a:r>
              <a:rPr lang="en-AU" sz="4000" dirty="0">
                <a:solidFill>
                  <a:srgbClr val="7030A0"/>
                </a:solidFill>
              </a:rPr>
              <a:t>Section 1: Introducing the      	 		    Vulnerability Guide</a:t>
            </a:r>
          </a:p>
          <a:p>
            <a:pPr marL="0" indent="0">
              <a:buNone/>
            </a:pPr>
            <a:r>
              <a:rPr lang="en-AU" sz="4000" dirty="0">
                <a:solidFill>
                  <a:srgbClr val="7030A0"/>
                </a:solidFill>
              </a:rPr>
              <a:t> </a:t>
            </a:r>
          </a:p>
          <a:p>
            <a:pPr>
              <a:buFont typeface="Wingdings" pitchFamily="2" charset="2"/>
              <a:buChar char="§"/>
            </a:pPr>
            <a:r>
              <a:rPr lang="en-US" dirty="0"/>
              <a:t> Background information.</a:t>
            </a:r>
          </a:p>
          <a:p>
            <a:pPr>
              <a:buFont typeface="Wingdings" pitchFamily="2" charset="2"/>
              <a:buChar char="§"/>
            </a:pPr>
            <a:r>
              <a:rPr lang="en-US" dirty="0"/>
              <a:t> Key elements of the Vulnerability Guide.</a:t>
            </a:r>
          </a:p>
          <a:p>
            <a:pPr>
              <a:buFont typeface="Wingdings" pitchFamily="2" charset="2"/>
              <a:buChar char="§"/>
            </a:pPr>
            <a:r>
              <a:rPr lang="en-US" dirty="0"/>
              <a:t> Format of the Vulnerability Guide.</a:t>
            </a:r>
          </a:p>
          <a:p>
            <a:pPr>
              <a:buFont typeface="Wingdings" pitchFamily="2" charset="2"/>
              <a:buChar char="§"/>
            </a:pPr>
            <a:r>
              <a:rPr lang="en-AU" dirty="0"/>
              <a:t> Value of the Vulnerability Guide.</a:t>
            </a:r>
          </a:p>
        </p:txBody>
      </p:sp>
      <p:sp>
        <p:nvSpPr>
          <p:cNvPr id="4" name="Slide Number Placeholder 3"/>
          <p:cNvSpPr>
            <a:spLocks noGrp="1"/>
          </p:cNvSpPr>
          <p:nvPr>
            <p:ph type="sldNum" sz="quarter" idx="12"/>
          </p:nvPr>
        </p:nvSpPr>
        <p:spPr/>
        <p:txBody>
          <a:bodyPr/>
          <a:lstStyle/>
          <a:p>
            <a:fld id="{EB10E117-6B84-4360-B406-C321A11C019E}" type="slidenum">
              <a:rPr lang="en-AU" smtClean="0"/>
              <a:pPr/>
              <a:t>9</a:t>
            </a:fld>
            <a:endParaRPr lang="en-AU" dirty="0"/>
          </a:p>
        </p:txBody>
      </p:sp>
    </p:spTree>
    <p:extLst>
      <p:ext uri="{BB962C8B-B14F-4D97-AF65-F5344CB8AC3E}">
        <p14:creationId xmlns:p14="http://schemas.microsoft.com/office/powerpoint/2010/main" val="1029467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12330</TotalTime>
  <Words>6057</Words>
  <Application>Microsoft Office PowerPoint</Application>
  <PresentationFormat>On-screen Show (4:3)</PresentationFormat>
  <Paragraphs>956</Paragraphs>
  <Slides>86</Slides>
  <Notes>82</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 The Greater Shepparton  Best Start Child and Family Vulnerability Guide  and companion Tool Kit   </vt:lpstr>
      <vt:lpstr>PowerPoint Presentation</vt:lpstr>
      <vt:lpstr>PowerPoint Presentation</vt:lpstr>
      <vt:lpstr>PowerPoint Presentation</vt:lpstr>
      <vt:lpstr>PowerPoint Presentation</vt:lpstr>
      <vt:lpstr>Content</vt:lpstr>
      <vt:lpstr>Learning outcomes  </vt:lpstr>
      <vt:lpstr>Learning outcomes  </vt:lpstr>
      <vt:lpstr>PowerPoint Presentation</vt:lpstr>
      <vt:lpstr>Background Information  </vt:lpstr>
      <vt:lpstr>It’s a journey ….</vt:lpstr>
      <vt:lpstr>It’s a journey ….</vt:lpstr>
      <vt:lpstr>Key elements of the Vulnerability Guide</vt:lpstr>
      <vt:lpstr>Key elements of the Vulnerability Guide</vt:lpstr>
      <vt:lpstr>PowerPoint Presentation</vt:lpstr>
      <vt:lpstr>What does it look like? </vt:lpstr>
      <vt:lpstr>What does it look like?  </vt:lpstr>
      <vt:lpstr>PowerPoint Presentation</vt:lpstr>
      <vt:lpstr>PowerPoint Presentation</vt:lpstr>
      <vt:lpstr>Value of the Vulnerability Guide from a policy and standards perspective </vt:lpstr>
      <vt:lpstr>PowerPoint Presentation</vt:lpstr>
      <vt:lpstr>Value of the Vulnerability Guide  from practice perspective </vt:lpstr>
      <vt:lpstr>Value of the Vulnerability Guide  from practice perspective</vt:lpstr>
      <vt:lpstr>Intended  Use: please note...</vt:lpstr>
      <vt:lpstr>PowerPoint Presentation</vt:lpstr>
      <vt:lpstr> </vt:lpstr>
      <vt:lpstr>PowerPoint Presentation</vt:lpstr>
      <vt:lpstr>PowerPoint Presentation</vt:lpstr>
      <vt:lpstr>PowerPoint Presentation</vt:lpstr>
      <vt:lpstr>    Vulnerability – Definitions </vt:lpstr>
      <vt:lpstr>Vulnerability – Definitions</vt:lpstr>
      <vt:lpstr>Understanding Vulnerability</vt:lpstr>
      <vt:lpstr>PowerPoint Presentation</vt:lpstr>
      <vt:lpstr>Vulnerability and Protective Factors</vt:lpstr>
      <vt:lpstr>Vulnerability and Protective Factors</vt:lpstr>
      <vt:lpstr>Vulnerability and Protective factors</vt:lpstr>
      <vt:lpstr>         Early Brain Development</vt:lpstr>
      <vt:lpstr>Vulnerability &amp; Cumulative Harm</vt:lpstr>
      <vt:lpstr>Impacts on children</vt:lpstr>
      <vt:lpstr>        Vulnerability and life outcomes</vt:lpstr>
      <vt:lpstr>        Vulnerability and life outcomes</vt:lpstr>
      <vt:lpstr>Trauma Informed Practice </vt:lpstr>
      <vt:lpstr>What does makes a difference?</vt:lpstr>
      <vt:lpstr>PowerPoint Presentation</vt:lpstr>
      <vt:lpstr>What does makes a difference?</vt:lpstr>
      <vt:lpstr>PowerPoint Presentation</vt:lpstr>
      <vt:lpstr>PowerPoint Presentation</vt:lpstr>
      <vt:lpstr>PowerPoint Presentation</vt:lpstr>
      <vt:lpstr>Early identification and increased support for children experiencing vulnerability  </vt:lpstr>
      <vt:lpstr>PowerPoint Presentation</vt:lpstr>
      <vt:lpstr>PowerPoint Presentation</vt:lpstr>
      <vt:lpstr>AEDC (insert year/include previous stats for comparison)</vt:lpstr>
      <vt:lpstr>Vulnerability, protective factors and your AEDC results </vt:lpstr>
      <vt:lpstr>Engaging Families</vt:lpstr>
      <vt:lpstr>Engagement</vt:lpstr>
      <vt:lpstr>Barriers to engagement (family perspective)  </vt:lpstr>
      <vt:lpstr>Barriers to engagement (family perspective)  </vt:lpstr>
      <vt:lpstr>Barriers to engagement (family perspective)  </vt:lpstr>
      <vt:lpstr>Barriers to engagement (family perspective)  </vt:lpstr>
      <vt:lpstr>  Enabling engagement  (family perspective)  </vt:lpstr>
      <vt:lpstr>Enabling engagement  (family perspective) </vt:lpstr>
      <vt:lpstr>Enabling engagement  (family perspective )  </vt:lpstr>
      <vt:lpstr>Barriers to engagement (worker perspective)  </vt:lpstr>
      <vt:lpstr>Enabling engagement  (worker perspective)  </vt:lpstr>
      <vt:lpstr>PowerPoint Presentation</vt:lpstr>
      <vt:lpstr>Exploring child and family engagement </vt:lpstr>
      <vt:lpstr>Exploring child and family engagement </vt:lpstr>
      <vt:lpstr>Working with/Using the Guide </vt:lpstr>
      <vt:lpstr>Practice Scenarios  </vt:lpstr>
      <vt:lpstr>Companion resources</vt:lpstr>
      <vt:lpstr>Data Collection </vt:lpstr>
      <vt:lpstr>          Data Collection…</vt:lpstr>
      <vt:lpstr>Data Collection</vt:lpstr>
      <vt:lpstr>Data Collection</vt:lpstr>
      <vt:lpstr>The next steps…</vt:lpstr>
      <vt:lpstr>Resources - Child Record Form </vt:lpstr>
      <vt:lpstr>Resources Vulnerability Guide Summary Form (P 1)</vt:lpstr>
      <vt:lpstr>Resources Vulnerability Guide Summary Form (P 2)</vt:lpstr>
      <vt:lpstr> Monitoring and Evaluation – practitioner  </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Greater Shepparton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Wright</dc:creator>
  <cp:lastModifiedBy>Belinda Whitelaw</cp:lastModifiedBy>
  <cp:revision>905</cp:revision>
  <cp:lastPrinted>2018-01-31T22:02:23Z</cp:lastPrinted>
  <dcterms:created xsi:type="dcterms:W3CDTF">2014-09-02T03:20:50Z</dcterms:created>
  <dcterms:modified xsi:type="dcterms:W3CDTF">2018-05-21T03:37:20Z</dcterms:modified>
</cp:coreProperties>
</file>